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3"/>
    <p:sldId id="257" r:id="rId4"/>
    <p:sldId id="258" r:id="rId5"/>
    <p:sldId id="262" r:id="rId6"/>
    <p:sldId id="263" r:id="rId7"/>
    <p:sldId id="324" r:id="rId8"/>
    <p:sldId id="265" r:id="rId9"/>
    <p:sldId id="266" r:id="rId10"/>
    <p:sldId id="267" r:id="rId11"/>
    <p:sldId id="268" r:id="rId12"/>
    <p:sldId id="269" r:id="rId13"/>
    <p:sldId id="270" r:id="rId14"/>
    <p:sldId id="274" r:id="rId15"/>
    <p:sldId id="271" r:id="rId16"/>
    <p:sldId id="272" r:id="rId17"/>
    <p:sldId id="273" r:id="rId18"/>
    <p:sldId id="297" r:id="rId19"/>
    <p:sldId id="275" r:id="rId20"/>
    <p:sldId id="276" r:id="rId21"/>
    <p:sldId id="277" r:id="rId22"/>
    <p:sldId id="278" r:id="rId23"/>
    <p:sldId id="279" r:id="rId24"/>
    <p:sldId id="296" r:id="rId25"/>
    <p:sldId id="281" r:id="rId26"/>
    <p:sldId id="295" r:id="rId27"/>
    <p:sldId id="287" r:id="rId28"/>
    <p:sldId id="288" r:id="rId29"/>
    <p:sldId id="289" r:id="rId30"/>
    <p:sldId id="291" r:id="rId31"/>
    <p:sldId id="294" r:id="rId32"/>
    <p:sldId id="305" r:id="rId33"/>
    <p:sldId id="303" r:id="rId34"/>
    <p:sldId id="304" r:id="rId35"/>
    <p:sldId id="306" r:id="rId36"/>
    <p:sldId id="323" r:id="rId37"/>
    <p:sldId id="307" r:id="rId38"/>
    <p:sldId id="308" r:id="rId39"/>
    <p:sldId id="309" r:id="rId40"/>
    <p:sldId id="310" r:id="rId41"/>
    <p:sldId id="311" r:id="rId42"/>
    <p:sldId id="312" r:id="rId43"/>
    <p:sldId id="313" r:id="rId44"/>
    <p:sldId id="314" r:id="rId45"/>
    <p:sldId id="315" r:id="rId46"/>
    <p:sldId id="325" r:id="rId47"/>
    <p:sldId id="316" r:id="rId48"/>
    <p:sldId id="318" r:id="rId49"/>
    <p:sldId id="320" r:id="rId50"/>
    <p:sldId id="321" r:id="rId51"/>
    <p:sldId id="322" r:id="rId52"/>
    <p:sldId id="326" r:id="rId53"/>
    <p:sldId id="327" r:id="rId54"/>
    <p:sldId id="328" r:id="rId55"/>
    <p:sldId id="329" r:id="rId56"/>
    <p:sldId id="330" r:id="rId57"/>
    <p:sldId id="331" r:id="rId58"/>
    <p:sldId id="332" r:id="rId59"/>
    <p:sldId id="333" r:id="rId60"/>
    <p:sldId id="334" r:id="rId61"/>
    <p:sldId id="38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75" d="100"/>
          <a:sy n="75" d="100"/>
        </p:scale>
        <p:origin x="979" y="2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notesMaster" Target="notesMasters/notesMaster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Percentages(%)</c:v>
                </c:pt>
              </c:strCache>
            </c:strRef>
          </c:tx>
          <c:explosion val="0"/>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dPt>
          <c:dLbls>
            <c:dLbl>
              <c:idx val="0"/>
              <c:layout>
                <c:manualLayout>
                  <c:x val="-0.184676214290249"/>
                  <c:y val="0.0770976228393716"/>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209491720877013"/>
                  <c:y val="-0.210245590900463"/>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133473744210751"/>
                      <c:h val="0.0748109573921679"/>
                    </c:manualLayout>
                  </c15:layout>
                </c:ext>
              </c:extLst>
            </c:dLbl>
            <c:dLbl>
              <c:idx val="2"/>
              <c:layout>
                <c:manualLayout>
                  <c:x val="0.22349549618659"/>
                  <c:y val="0.000436615677458732"/>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en-US" sz="1400" b="0"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3"/>
                <c:pt idx="0">
                  <c:v>Young (&lt;35)</c:v>
                </c:pt>
                <c:pt idx="1">
                  <c:v>Middle (35-55)</c:v>
                </c:pt>
                <c:pt idx="2">
                  <c:v>Old (&gt;55)</c:v>
                </c:pt>
              </c:strCache>
            </c:strRef>
          </c:cat>
          <c:val>
            <c:numRef>
              <c:f>Sheet1!$B$2:$B$5</c:f>
              <c:numCache>
                <c:formatCode>General</c:formatCode>
                <c:ptCount val="4"/>
                <c:pt idx="0">
                  <c:v>22.22</c:v>
                </c:pt>
                <c:pt idx="1">
                  <c:v>33.33</c:v>
                </c:pt>
                <c:pt idx="2">
                  <c:v>44.44</c:v>
                </c:pt>
              </c:numCache>
            </c:numRef>
          </c:val>
        </c:ser>
        <c:dLbls>
          <c:showLegendKey val="0"/>
          <c:showVal val="0"/>
          <c:showCatName val="0"/>
          <c:showSerName val="0"/>
          <c:showPercent val="0"/>
          <c:showBubbleSize val="0"/>
        </c:dLbls>
      </c:pie3DChart>
      <c:spPr>
        <a:noFill/>
        <a:ln>
          <a:noFill/>
        </a:ln>
        <a:effectLst/>
      </c:spPr>
    </c:plotArea>
    <c:legend>
      <c:legendPos val="b"/>
      <c:legendEntry>
        <c:idx val="3"/>
        <c:delete val="1"/>
      </c:legendEntry>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0.0870212765957447"/>
          <c:y val="0.0852344796630424"/>
          <c:w val="0.820755162526204"/>
          <c:h val="0.544286922430093"/>
        </c:manualLayout>
      </c:layout>
      <c:pie3DChart>
        <c:varyColors val="1"/>
        <c:ser>
          <c:idx val="0"/>
          <c:order val="0"/>
          <c:tx>
            <c:strRef>
              <c:f>Sheet1!$B$1</c:f>
              <c:strCache>
                <c:ptCount val="1"/>
                <c:pt idx="0">
                  <c:v>Sales</c:v>
                </c:pt>
              </c:strCache>
            </c:strRef>
          </c:tx>
          <c:explosion val="0"/>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dPt>
          <c:dPt>
            <c:idx val="4"/>
            <c:bubble3D val="0"/>
            <c:spPr>
              <a:solidFill>
                <a:schemeClr val="accent5"/>
              </a:solidFill>
              <a:ln w="25400">
                <a:solidFill>
                  <a:schemeClr val="lt1"/>
                </a:solidFill>
              </a:ln>
              <a:effectLst/>
              <a:scene3d>
                <a:camera prst="orthographicFront"/>
                <a:lightRig rig="threePt" dir="t"/>
              </a:scene3d>
              <a:sp3d contourW="25400">
                <a:contourClr>
                  <a:schemeClr val="lt1"/>
                </a:contourClr>
              </a:sp3d>
            </c:spPr>
          </c:dPt>
          <c:dPt>
            <c:idx val="5"/>
            <c:bubble3D val="0"/>
            <c:spPr>
              <a:solidFill>
                <a:schemeClr val="accent6"/>
              </a:solidFill>
              <a:ln w="25400">
                <a:solidFill>
                  <a:schemeClr val="lt1"/>
                </a:solidFill>
              </a:ln>
              <a:effectLst/>
              <a:scene3d>
                <a:camera prst="orthographicFront"/>
                <a:lightRig rig="threePt" dir="t"/>
              </a:scene3d>
              <a:sp3d contourW="25400">
                <a:contourClr>
                  <a:schemeClr val="lt1"/>
                </a:contourClr>
              </a:sp3d>
            </c:spPr>
          </c:dPt>
          <c:dLbls>
            <c:dLbl>
              <c:idx val="0"/>
              <c:layout>
                <c:manualLayout>
                  <c:x val="-0.148672624297211"/>
                  <c:y val="0.0379795177204099"/>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125676735957998"/>
                  <c:y val="-0.246694327691077"/>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114450254210742"/>
                      <c:h val="0.123591201539693"/>
                    </c:manualLayout>
                  </c15:layout>
                </c:ext>
              </c:extLst>
            </c:dLbl>
            <c:dLbl>
              <c:idx val="2"/>
              <c:layout>
                <c:manualLayout>
                  <c:x val="0.162841231672362"/>
                  <c:y val="-0.180812942057879"/>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41838871352498"/>
                  <c:y val="0.0242809215695799"/>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128527023445218"/>
                      <c:h val="0.0804983401178883"/>
                    </c:manualLayout>
                  </c15:layout>
                </c:ext>
              </c:extLst>
            </c:dLbl>
            <c:dLbl>
              <c:idx val="4"/>
              <c:layout>
                <c:manualLayout>
                  <c:x val="0.0931820919977831"/>
                  <c:y val="0.0853107408858055"/>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Sheet1!$A$2:$A$7</c:f>
              <c:strCache>
                <c:ptCount val="6"/>
                <c:pt idx="0">
                  <c:v>Can read and write only</c:v>
                </c:pt>
                <c:pt idx="1">
                  <c:v>Primary School</c:v>
                </c:pt>
                <c:pt idx="2">
                  <c:v>Middle School</c:v>
                </c:pt>
                <c:pt idx="3">
                  <c:v>High School</c:v>
                </c:pt>
                <c:pt idx="4">
                  <c:v>Senior Secondary</c:v>
                </c:pt>
                <c:pt idx="5">
                  <c:v>Graduate</c:v>
                </c:pt>
              </c:strCache>
            </c:strRef>
          </c:cat>
          <c:val>
            <c:numRef>
              <c:f>Sheet1!$B$2:$B$7</c:f>
              <c:numCache>
                <c:formatCode>General</c:formatCode>
                <c:ptCount val="6"/>
                <c:pt idx="0">
                  <c:v>33.33</c:v>
                </c:pt>
                <c:pt idx="1">
                  <c:v>11.11</c:v>
                </c:pt>
                <c:pt idx="2">
                  <c:v>22.22</c:v>
                </c:pt>
                <c:pt idx="3">
                  <c:v>11.11</c:v>
                </c:pt>
                <c:pt idx="4">
                  <c:v>11.11</c:v>
                </c:pt>
              </c:numCache>
            </c:numRef>
          </c:val>
        </c:ser>
        <c:dLbls>
          <c:showLegendKey val="0"/>
          <c:showVal val="1"/>
          <c:showCatName val="0"/>
          <c:showSerName val="0"/>
          <c:showPercent val="0"/>
          <c:showBubbleSize val="0"/>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Percentages(%)</c:v>
                </c:pt>
              </c:strCache>
            </c:strRef>
          </c:tx>
          <c:explosion val="0"/>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dPt>
          <c:dLbls>
            <c:dLbl>
              <c:idx val="0"/>
              <c:layout>
                <c:manualLayout>
                  <c:x val="-0.0918217754055885"/>
                  <c:y val="0.103536251964386"/>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137851283559555"/>
                  <c:y val="-0.295596514685081"/>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123568665838372"/>
                      <c:h val="0.0963793681880461"/>
                    </c:manualLayout>
                  </c15:layout>
                </c:ext>
              </c:extLst>
            </c:dLbl>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2"/>
                <c:pt idx="0">
                  <c:v>Female</c:v>
                </c:pt>
                <c:pt idx="1">
                  <c:v>Male</c:v>
                </c:pt>
              </c:strCache>
            </c:strRef>
          </c:cat>
          <c:val>
            <c:numRef>
              <c:f>Sheet1!$B$2:$B$5</c:f>
              <c:numCache>
                <c:formatCode>General</c:formatCode>
                <c:ptCount val="4"/>
                <c:pt idx="0">
                  <c:v>11.11</c:v>
                </c:pt>
                <c:pt idx="1">
                  <c:v>88.88</c:v>
                </c:pt>
              </c:numCache>
            </c:numRef>
          </c:val>
        </c:ser>
        <c:dLbls>
          <c:showLegendKey val="0"/>
          <c:showVal val="1"/>
          <c:showCatName val="0"/>
          <c:showSerName val="0"/>
          <c:showPercent val="0"/>
          <c:showBubbleSize val="0"/>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83E3B-D2EA-4BF3-A8CE-5F8A1E793F1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7EC3B-F8E9-4AB5-A829-838CC8FDA5E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565BB85-AE05-4DA2-87BA-E554606EAC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565BB85-AE05-4DA2-87BA-E554606EAC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565BB85-AE05-4DA2-87BA-E554606EAC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565BB85-AE05-4DA2-87BA-E554606EAC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565BB85-AE05-4DA2-87BA-E554606EAC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565BB85-AE05-4DA2-87BA-E554606EAC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565BB85-AE05-4DA2-87BA-E554606EAC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565BB85-AE05-4DA2-87BA-E554606EAC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5BB85-AE05-4DA2-87BA-E554606EAC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565BB85-AE05-4DA2-87BA-E554606EAC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565BB85-AE05-4DA2-87BA-E554606EAC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864FEB-553B-45C4-B329-CFB054DE0A3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65BB85-AE05-4DA2-87BA-E554606EAC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64FEB-553B-45C4-B329-CFB054DE0A3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1"/>
          <a:srcRect l="13500" r="13908"/>
          <a:stretch>
            <a:fillRect/>
          </a:stretch>
        </p:blipFill>
        <p:spPr>
          <a:xfrm>
            <a:off x="7845622" y="1493598"/>
            <a:ext cx="4046136" cy="3105332"/>
          </a:xfrm>
          <a:prstGeom prst="rect">
            <a:avLst/>
          </a:prstGeom>
        </p:spPr>
      </p:pic>
      <p:pic>
        <p:nvPicPr>
          <p:cNvPr id="1026" name="Picture 2" descr="Birsa Agricultural University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062" y="0"/>
            <a:ext cx="1441938" cy="14419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51563" y="96735"/>
            <a:ext cx="7688873" cy="1938992"/>
          </a:xfrm>
          <a:prstGeom prst="rect">
            <a:avLst/>
          </a:prstGeom>
          <a:noFill/>
        </p:spPr>
        <p:txBody>
          <a:bodyPr wrap="square" rtlCol="0">
            <a:spAutoFit/>
          </a:bodyPr>
          <a:lstStyle/>
          <a:p>
            <a:pPr algn="ctr"/>
            <a:r>
              <a:rPr lang="en-US" sz="4000" b="1" dirty="0">
                <a:solidFill>
                  <a:srgbClr val="FF0000"/>
                </a:solidFill>
                <a:latin typeface="Amasis MT Pro" panose="02040504050005020304" pitchFamily="18" charset="0"/>
              </a:rPr>
              <a:t>A Report on Rural Agricultural Work Experience</a:t>
            </a:r>
            <a:endParaRPr lang="en-US" sz="4000" b="1" dirty="0">
              <a:solidFill>
                <a:srgbClr val="FF0000"/>
              </a:solidFill>
              <a:latin typeface="Amasis MT Pro" panose="02040504050005020304" pitchFamily="18" charset="0"/>
            </a:endParaRPr>
          </a:p>
          <a:p>
            <a:pPr algn="ctr"/>
            <a:r>
              <a:rPr lang="en-US" sz="4000" b="1" dirty="0">
                <a:solidFill>
                  <a:srgbClr val="FF0000"/>
                </a:solidFill>
                <a:latin typeface="Amasis MT Pro" panose="02040504050005020304" pitchFamily="18" charset="0"/>
              </a:rPr>
              <a:t>(2022-23)</a:t>
            </a:r>
            <a:endParaRPr lang="en-US" sz="4000" b="1" dirty="0">
              <a:solidFill>
                <a:srgbClr val="FF0000"/>
              </a:solidFill>
              <a:latin typeface="Amasis MT Pro" panose="02040504050005020304" pitchFamily="18" charset="0"/>
            </a:endParaRPr>
          </a:p>
        </p:txBody>
      </p:sp>
      <p:sp>
        <p:nvSpPr>
          <p:cNvPr id="7" name="Rectangle 6"/>
          <p:cNvSpPr/>
          <p:nvPr/>
        </p:nvSpPr>
        <p:spPr>
          <a:xfrm>
            <a:off x="-1" y="4795896"/>
            <a:ext cx="12192000" cy="206210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pPr>
            <a:endParaRPr lang="en-US" sz="2400">
              <a:solidFill>
                <a:prstClr val="white"/>
              </a:solidFill>
              <a:latin typeface="Gill Sans MT" panose="020B0502020104020203" pitchFamily="34" charset="77"/>
            </a:endParaRPr>
          </a:p>
        </p:txBody>
      </p:sp>
      <p:sp>
        <p:nvSpPr>
          <p:cNvPr id="8" name="TextBox 7"/>
          <p:cNvSpPr txBox="1"/>
          <p:nvPr/>
        </p:nvSpPr>
        <p:spPr>
          <a:xfrm>
            <a:off x="439616" y="4822273"/>
            <a:ext cx="4418135" cy="1814830"/>
          </a:xfrm>
          <a:prstGeom prst="rect">
            <a:avLst/>
          </a:prstGeom>
          <a:noFill/>
        </p:spPr>
        <p:txBody>
          <a:bodyPr wrap="square" rtlCol="0">
            <a:spAutoFit/>
          </a:bodyPr>
          <a:lstStyle/>
          <a:p>
            <a:r>
              <a:rPr lang="en-US" sz="2800" b="1" dirty="0">
                <a:solidFill>
                  <a:schemeClr val="accent2">
                    <a:lumMod val="75000"/>
                  </a:schemeClr>
                </a:solidFill>
                <a:latin typeface="Amasis MT Pro" panose="02040504050005020304" pitchFamily="18" charset="0"/>
              </a:rPr>
              <a:t>Guided by –</a:t>
            </a:r>
            <a:r>
              <a:rPr lang="en-US" sz="2800" b="1" dirty="0">
                <a:latin typeface="Amasis MT Pro" panose="02040504050005020304" pitchFamily="18" charset="0"/>
              </a:rPr>
              <a:t> </a:t>
            </a:r>
            <a:endParaRPr lang="en-US" sz="2800" b="1" dirty="0">
              <a:latin typeface="Amasis MT Pro" panose="02040504050005020304" pitchFamily="18" charset="0"/>
            </a:endParaRPr>
          </a:p>
          <a:p>
            <a:r>
              <a:rPr lang="en-US" sz="2800" b="1" dirty="0">
                <a:latin typeface="Amasis MT Pro" panose="02040504050005020304" pitchFamily="18" charset="0"/>
              </a:rPr>
              <a:t>Dr. A</a:t>
            </a:r>
            <a:r>
              <a:rPr lang="en-IN" altLang="en-US" sz="2800" b="1" dirty="0">
                <a:latin typeface="Amasis MT Pro" panose="02040504050005020304" pitchFamily="18" charset="0"/>
              </a:rPr>
              <a:t>bhijeet </a:t>
            </a:r>
            <a:r>
              <a:rPr lang="en-US" sz="2800" b="1" dirty="0" err="1">
                <a:latin typeface="Amasis MT Pro" panose="02040504050005020304" pitchFamily="18" charset="0"/>
              </a:rPr>
              <a:t>Satpathy</a:t>
            </a:r>
            <a:endParaRPr lang="en-US" sz="2800" b="1" dirty="0">
              <a:latin typeface="Amasis MT Pro" panose="02040504050005020304" pitchFamily="18" charset="0"/>
            </a:endParaRPr>
          </a:p>
          <a:p>
            <a:r>
              <a:rPr lang="en-US" sz="2800" dirty="0">
                <a:latin typeface="Amasis MT Pro" panose="02040504050005020304" pitchFamily="18" charset="0"/>
              </a:rPr>
              <a:t>(Department of Extension education)</a:t>
            </a:r>
            <a:endParaRPr lang="en-US" sz="2800" dirty="0">
              <a:latin typeface="Amasis MT Pro" panose="02040504050005020304" pitchFamily="18" charset="0"/>
            </a:endParaRPr>
          </a:p>
        </p:txBody>
      </p:sp>
      <p:sp>
        <p:nvSpPr>
          <p:cNvPr id="9" name="TextBox 8"/>
          <p:cNvSpPr txBox="1"/>
          <p:nvPr/>
        </p:nvSpPr>
        <p:spPr>
          <a:xfrm>
            <a:off x="7773865" y="4830718"/>
            <a:ext cx="4418135" cy="1691640"/>
          </a:xfrm>
          <a:prstGeom prst="rect">
            <a:avLst/>
          </a:prstGeom>
          <a:noFill/>
        </p:spPr>
        <p:txBody>
          <a:bodyPr wrap="square" rtlCol="0">
            <a:spAutoFit/>
          </a:bodyPr>
          <a:lstStyle/>
          <a:p>
            <a:r>
              <a:rPr lang="en-US" sz="2800" b="1" dirty="0">
                <a:solidFill>
                  <a:schemeClr val="accent2">
                    <a:lumMod val="75000"/>
                  </a:schemeClr>
                </a:solidFill>
                <a:latin typeface="Amasis MT Pro" panose="02040504050005020304" pitchFamily="18" charset="0"/>
              </a:rPr>
              <a:t>Prepared by –</a:t>
            </a:r>
            <a:endParaRPr lang="en-US" sz="2800" b="1" dirty="0">
              <a:solidFill>
                <a:schemeClr val="accent2">
                  <a:lumMod val="75000"/>
                </a:schemeClr>
              </a:solidFill>
              <a:latin typeface="Amasis MT Pro" panose="02040504050005020304" pitchFamily="18" charset="0"/>
            </a:endParaRPr>
          </a:p>
          <a:p>
            <a:r>
              <a:rPr lang="en-IN" altLang="en-US" sz="2400" b="1" dirty="0">
                <a:latin typeface="Amasis MT Pro" panose="02040504050005020304" pitchFamily="18" charset="0"/>
              </a:rPr>
              <a:t>NAME-ANAMIKA PANDEY</a:t>
            </a:r>
            <a:endParaRPr lang="en-IN" altLang="en-US" sz="2400" b="1" dirty="0">
              <a:latin typeface="Amasis MT Pro" panose="02040504050005020304" pitchFamily="18" charset="0"/>
            </a:endParaRPr>
          </a:p>
          <a:p>
            <a:r>
              <a:rPr lang="en-IN" altLang="en-US" sz="2400" b="1" dirty="0">
                <a:latin typeface="Amasis MT Pro" panose="02040504050005020304" pitchFamily="18" charset="0"/>
              </a:rPr>
              <a:t>ROLL NO. -67</a:t>
            </a:r>
            <a:r>
              <a:rPr lang="en-US" sz="2400" b="1" dirty="0">
                <a:latin typeface="Amasis MT Pro" panose="02040504050005020304" pitchFamily="18" charset="0"/>
              </a:rPr>
              <a:t> </a:t>
            </a:r>
            <a:endParaRPr lang="en-US" sz="2400" b="1" dirty="0">
              <a:latin typeface="Amasis MT Pro" panose="02040504050005020304" pitchFamily="18" charset="0"/>
            </a:endParaRPr>
          </a:p>
          <a:p>
            <a:r>
              <a:rPr lang="en-US" sz="2800" dirty="0">
                <a:latin typeface="Amasis MT Pro" panose="02040504050005020304" pitchFamily="18" charset="0"/>
              </a:rPr>
              <a:t>Reg. no - </a:t>
            </a:r>
            <a:r>
              <a:rPr lang="en-IN" altLang="en-US" sz="2000" dirty="0">
                <a:latin typeface="Amasis MT Pro" panose="02040504050005020304" pitchFamily="18" charset="0"/>
              </a:rPr>
              <a:t>AGTG021967</a:t>
            </a:r>
            <a:endParaRPr lang="en-IN" altLang="en-US" sz="2000" dirty="0">
              <a:latin typeface="Amasis MT Pro" panose="02040504050005020304" pitchFamily="18" charset="0"/>
            </a:endParaRPr>
          </a:p>
        </p:txBody>
      </p:sp>
      <p:sp>
        <p:nvSpPr>
          <p:cNvPr id="10" name="Rectangle 9"/>
          <p:cNvSpPr/>
          <p:nvPr/>
        </p:nvSpPr>
        <p:spPr>
          <a:xfrm>
            <a:off x="-7346" y="17694"/>
            <a:ext cx="12199346" cy="684030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masis MT Pro" panose="02040504050005020304" pitchFamily="18" charset="0"/>
                <a:sym typeface="+mn-ea"/>
              </a:rPr>
              <a:t>Anamika Pandey</a:t>
            </a:r>
            <a:endParaRPr lang="en-US" b="1" dirty="0">
              <a:latin typeface="Amasis MT Pro" panose="02040504050005020304" pitchFamily="18" charset="0"/>
            </a:endParaRPr>
          </a:p>
          <a:p>
            <a:pPr algn="ctr"/>
            <a:endParaRPr lang="en-US" b="1" dirty="0">
              <a:latin typeface="Amasis MT Pro" panose="02040504050005020304" pitchFamily="18" charset="0"/>
            </a:endParaRPr>
          </a:p>
        </p:txBody>
      </p:sp>
      <p:pic>
        <p:nvPicPr>
          <p:cNvPr id="14" name="Picture 13"/>
          <p:cNvPicPr>
            <a:picLocks noChangeAspect="1"/>
          </p:cNvPicPr>
          <p:nvPr/>
        </p:nvPicPr>
        <p:blipFill>
          <a:blip r:embed="rId3"/>
          <a:stretch>
            <a:fillRect/>
          </a:stretch>
        </p:blipFill>
        <p:spPr>
          <a:xfrm>
            <a:off x="4511393" y="2813200"/>
            <a:ext cx="3262472" cy="2458720"/>
          </a:xfrm>
          <a:prstGeom prst="rect">
            <a:avLst/>
          </a:prstGeom>
        </p:spPr>
      </p:pic>
      <p:pic>
        <p:nvPicPr>
          <p:cNvPr id="3" name="Picture 2" descr="A group of people standing in a room&#10;&#10;Description automatically generated with medium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03" y="1470737"/>
            <a:ext cx="4170533" cy="31278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1007745" y="464185"/>
            <a:ext cx="9572625"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Weed management in Ramla Village</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Rectangle: Rounded Corners 3"/>
          <p:cNvSpPr/>
          <p:nvPr/>
        </p:nvSpPr>
        <p:spPr>
          <a:xfrm>
            <a:off x="421005" y="1343742"/>
            <a:ext cx="7625715" cy="1892192"/>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In Ramla village, the growth of weeds is one of the most neglected issues. </a:t>
            </a:r>
            <a:endParaRPr lang="en-US" sz="1800" b="0" i="0" u="none" strike="noStrike" dirty="0">
              <a:solidFill>
                <a:srgbClr val="000000"/>
              </a:solidFill>
              <a:effectLst/>
              <a:latin typeface="Gill Sans MT" panose="020B0502020104020203" pitchFamily="34" charset="0"/>
            </a:endParaRP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Farmers lack the awareness and means to tackle this problem</a:t>
            </a:r>
            <a:endParaRPr lang="en-US" sz="1800" b="0" i="0" u="none" strike="noStrike" dirty="0">
              <a:solidFill>
                <a:srgbClr val="000000"/>
              </a:solidFill>
              <a:effectLst/>
              <a:latin typeface="Gill Sans MT" panose="020B0502020104020203" pitchFamily="34" charset="0"/>
            </a:endParaRP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We told them that weeds deplete crops' nutrition and light and reduce yield</a:t>
            </a:r>
            <a:endParaRPr lang="en-US" sz="1800" b="0" i="0" u="none" strike="noStrike" dirty="0">
              <a:solidFill>
                <a:srgbClr val="000000"/>
              </a:solidFill>
              <a:effectLst/>
              <a:latin typeface="Gill Sans MT" panose="020B0502020104020203" pitchFamily="34" charset="0"/>
            </a:endParaRP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Weeds also interfere and cause inconvenience in agriculture operations</a:t>
            </a:r>
            <a:endParaRPr lang="en-US" sz="1800" b="0" i="0" u="none" strike="noStrike" dirty="0">
              <a:solidFill>
                <a:srgbClr val="000000"/>
              </a:solidFill>
              <a:effectLst/>
              <a:latin typeface="Gill Sans MT" panose="020B0502020104020203" pitchFamily="34" charset="0"/>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67725" y="1714867"/>
            <a:ext cx="3257550" cy="43338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p:cNvSpPr txBox="1"/>
          <p:nvPr/>
        </p:nvSpPr>
        <p:spPr>
          <a:xfrm>
            <a:off x="6438900" y="4741943"/>
            <a:ext cx="1859492" cy="830997"/>
          </a:xfrm>
          <a:prstGeom prst="rect">
            <a:avLst/>
          </a:prstGeom>
          <a:noFill/>
        </p:spPr>
        <p:txBody>
          <a:bodyPr wrap="square" rtlCol="0">
            <a:spAutoFit/>
          </a:bodyPr>
          <a:lstStyle/>
          <a:p>
            <a:pPr algn="ctr"/>
            <a:r>
              <a:rPr lang="en-US" sz="1600" b="1" dirty="0">
                <a:solidFill>
                  <a:schemeClr val="accent6">
                    <a:lumMod val="75000"/>
                  </a:schemeClr>
                </a:solidFill>
                <a:latin typeface="Gill Sans MT" panose="020B0502020104020203" pitchFamily="34" charset="0"/>
              </a:rPr>
              <a:t>Weeding performed by us in farmer’s field</a:t>
            </a:r>
            <a:endParaRPr lang="en-US" sz="1600" b="1" dirty="0">
              <a:solidFill>
                <a:schemeClr val="accent6">
                  <a:lumMod val="75000"/>
                </a:schemeClr>
              </a:solidFill>
              <a:latin typeface="Gill Sans MT" panose="020B0502020104020203" pitchFamily="34" charset="0"/>
            </a:endParaRPr>
          </a:p>
        </p:txBody>
      </p:sp>
      <p:cxnSp>
        <p:nvCxnSpPr>
          <p:cNvPr id="9" name="Straight Arrow Connector 8"/>
          <p:cNvCxnSpPr/>
          <p:nvPr/>
        </p:nvCxnSpPr>
        <p:spPr>
          <a:xfrm flipV="1">
            <a:off x="7930662" y="4242288"/>
            <a:ext cx="931984" cy="800100"/>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117598" y="3426429"/>
            <a:ext cx="7158403" cy="3241075"/>
            <a:chOff x="82064" y="3588453"/>
            <a:chExt cx="7158403" cy="3241075"/>
          </a:xfrm>
        </p:grpSpPr>
        <p:sp>
          <p:nvSpPr>
            <p:cNvPr id="14" name="Rounded Rectangle 4"/>
            <p:cNvSpPr/>
            <p:nvPr/>
          </p:nvSpPr>
          <p:spPr>
            <a:xfrm>
              <a:off x="1857378" y="3588453"/>
              <a:ext cx="2766645" cy="112371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prstClr val="white"/>
                  </a:solidFill>
                  <a:latin typeface="Gill Sans MT" panose="020B0502020104020203" pitchFamily="34" charset="77"/>
                </a:rPr>
                <a:t>Recommended practices for weed control</a:t>
              </a:r>
              <a:endParaRPr lang="en-US" sz="2000" dirty="0">
                <a:solidFill>
                  <a:prstClr val="white"/>
                </a:solidFill>
                <a:latin typeface="Gill Sans MT" panose="020B0502020104020203" pitchFamily="34" charset="77"/>
              </a:endParaRPr>
            </a:p>
          </p:txBody>
        </p:sp>
        <p:cxnSp>
          <p:nvCxnSpPr>
            <p:cNvPr id="19" name="Straight Arrow Connector 18"/>
            <p:cNvCxnSpPr>
              <a:endCxn id="28" idx="0"/>
            </p:cNvCxnSpPr>
            <p:nvPr/>
          </p:nvCxnSpPr>
          <p:spPr>
            <a:xfrm flipH="1">
              <a:off x="972285" y="4443070"/>
              <a:ext cx="1021370" cy="637369"/>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203881" y="4600288"/>
              <a:ext cx="23810" cy="725365"/>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015155" y="4546739"/>
              <a:ext cx="740018" cy="533700"/>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611390" y="3996104"/>
              <a:ext cx="848636" cy="43464"/>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4"/>
            <p:cNvSpPr/>
            <p:nvPr/>
          </p:nvSpPr>
          <p:spPr>
            <a:xfrm>
              <a:off x="82064" y="5080439"/>
              <a:ext cx="1780441" cy="1736646"/>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schemeClr val="tx1"/>
                  </a:solidFill>
                  <a:latin typeface="Gill Sans MT" panose="020B0502020104020203" pitchFamily="34" charset="77"/>
                </a:rPr>
                <a:t>Cultural method </a:t>
              </a:r>
              <a:endParaRPr lang="en-US" sz="2000" dirty="0">
                <a:solidFill>
                  <a:schemeClr val="tx1"/>
                </a:solidFill>
                <a:latin typeface="Gill Sans MT" panose="020B0502020104020203" pitchFamily="34" charset="77"/>
              </a:endParaRPr>
            </a:p>
            <a:p>
              <a:pPr marL="171450" indent="-171450" algn="ctr" defTabSz="609600" fontAlgn="base">
                <a:spcBef>
                  <a:spcPct val="0"/>
                </a:spcBef>
                <a:spcAft>
                  <a:spcPct val="0"/>
                </a:spcAft>
                <a:buFont typeface="Arial" panose="020B0604020202020204" pitchFamily="34" charset="0"/>
                <a:buChar char="•"/>
              </a:pPr>
              <a:r>
                <a:rPr lang="en-US" sz="1400" dirty="0">
                  <a:solidFill>
                    <a:srgbClr val="000000"/>
                  </a:solidFill>
                  <a:latin typeface="Gill Sans MT" panose="020B0502020104020203" pitchFamily="34" charset="0"/>
                </a:rPr>
                <a:t>F</a:t>
              </a:r>
              <a:r>
                <a:rPr lang="en-US" sz="1400" b="0" i="0" u="none" strike="noStrike" dirty="0">
                  <a:solidFill>
                    <a:srgbClr val="000000"/>
                  </a:solidFill>
                  <a:effectLst/>
                  <a:latin typeface="Gill Sans MT" panose="020B0502020104020203" pitchFamily="34" charset="0"/>
                </a:rPr>
                <a:t>ield preparation</a:t>
              </a:r>
              <a:endParaRPr lang="en-US" sz="1400" b="0" i="0" u="none" strike="noStrike" dirty="0">
                <a:solidFill>
                  <a:srgbClr val="000000"/>
                </a:solidFill>
                <a:effectLst/>
                <a:latin typeface="Gill Sans MT" panose="020B0502020104020203" pitchFamily="34" charset="0"/>
              </a:endParaRPr>
            </a:p>
            <a:p>
              <a:pPr marL="171450" indent="-171450" algn="ctr" defTabSz="609600" fontAlgn="base">
                <a:spcBef>
                  <a:spcPct val="0"/>
                </a:spcBef>
                <a:spcAft>
                  <a:spcPct val="0"/>
                </a:spcAft>
                <a:buFont typeface="Arial" panose="020B0604020202020204" pitchFamily="34" charset="0"/>
                <a:buChar char="•"/>
              </a:pPr>
              <a:r>
                <a:rPr lang="en-US" sz="1400" dirty="0">
                  <a:solidFill>
                    <a:srgbClr val="000000"/>
                  </a:solidFill>
                  <a:latin typeface="Gill Sans MT" panose="020B0502020104020203" pitchFamily="34" charset="0"/>
                </a:rPr>
                <a:t>P</a:t>
              </a:r>
              <a:r>
                <a:rPr lang="en-US" sz="1400" b="0" i="0" u="none" strike="noStrike" dirty="0">
                  <a:solidFill>
                    <a:srgbClr val="000000"/>
                  </a:solidFill>
                  <a:effectLst/>
                  <a:latin typeface="Gill Sans MT" panose="020B0502020104020203" pitchFamily="34" charset="0"/>
                </a:rPr>
                <a:t>lanting methods</a:t>
              </a:r>
              <a:endParaRPr lang="en-US" sz="1400" b="0" i="0" u="none" strike="noStrike" dirty="0">
                <a:solidFill>
                  <a:srgbClr val="000000"/>
                </a:solidFill>
                <a:effectLst/>
                <a:latin typeface="Gill Sans MT" panose="020B0502020104020203" pitchFamily="34" charset="0"/>
              </a:endParaRPr>
            </a:p>
            <a:p>
              <a:pPr marL="171450" indent="-171450" algn="ctr" defTabSz="609600" fontAlgn="base">
                <a:spcBef>
                  <a:spcPct val="0"/>
                </a:spcBef>
                <a:spcAft>
                  <a:spcPct val="0"/>
                </a:spcAft>
                <a:buFont typeface="Arial" panose="020B0604020202020204" pitchFamily="34" charset="0"/>
                <a:buChar char="•"/>
              </a:pPr>
              <a:r>
                <a:rPr lang="en-US" sz="1400" dirty="0">
                  <a:solidFill>
                    <a:srgbClr val="000000"/>
                  </a:solidFill>
                  <a:latin typeface="Gill Sans MT" panose="020B0502020104020203" pitchFamily="34" charset="0"/>
                </a:rPr>
                <a:t>F</a:t>
              </a:r>
              <a:r>
                <a:rPr lang="en-US" sz="1400" b="0" i="0" u="none" strike="noStrike" dirty="0">
                  <a:solidFill>
                    <a:srgbClr val="000000"/>
                  </a:solidFill>
                  <a:effectLst/>
                  <a:latin typeface="Gill Sans MT" panose="020B0502020104020203" pitchFamily="34" charset="0"/>
                </a:rPr>
                <a:t>ertilizer application</a:t>
              </a:r>
              <a:endParaRPr lang="en-US" sz="1400" dirty="0">
                <a:solidFill>
                  <a:schemeClr val="tx1"/>
                </a:solidFill>
                <a:latin typeface="Gill Sans MT" panose="020B0502020104020203" pitchFamily="34" charset="0"/>
              </a:endParaRPr>
            </a:p>
          </p:txBody>
        </p:sp>
        <p:sp>
          <p:nvSpPr>
            <p:cNvPr id="30" name="Rounded Rectangle 4"/>
            <p:cNvSpPr/>
            <p:nvPr/>
          </p:nvSpPr>
          <p:spPr>
            <a:xfrm>
              <a:off x="2355606" y="5331245"/>
              <a:ext cx="1780441" cy="1498283"/>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schemeClr val="tx1"/>
                  </a:solidFill>
                  <a:latin typeface="Gill Sans MT" panose="020B0502020104020203" pitchFamily="34" charset="77"/>
                </a:rPr>
                <a:t>Physical method</a:t>
              </a:r>
              <a:endParaRPr lang="en-US" sz="2000" dirty="0">
                <a:solidFill>
                  <a:schemeClr val="tx1"/>
                </a:solidFill>
                <a:latin typeface="Gill Sans MT" panose="020B0502020104020203" pitchFamily="34" charset="77"/>
              </a:endParaRPr>
            </a:p>
            <a:p>
              <a:pPr marL="171450" indent="-171450" algn="ctr" defTabSz="609600" fontAlgn="base">
                <a:spcBef>
                  <a:spcPct val="0"/>
                </a:spcBef>
                <a:spcAft>
                  <a:spcPct val="0"/>
                </a:spcAft>
                <a:buFont typeface="Arial" panose="020B0604020202020204" pitchFamily="34" charset="0"/>
                <a:buChar char="•"/>
              </a:pPr>
              <a:r>
                <a:rPr lang="en-US" sz="1400" dirty="0">
                  <a:solidFill>
                    <a:schemeClr val="tx1"/>
                  </a:solidFill>
                  <a:latin typeface="Gill Sans MT" panose="020B0502020104020203" pitchFamily="34" charset="77"/>
                </a:rPr>
                <a:t>Hand weeding</a:t>
              </a:r>
              <a:endParaRPr lang="en-US" sz="1400" dirty="0">
                <a:solidFill>
                  <a:schemeClr val="tx1"/>
                </a:solidFill>
                <a:latin typeface="Gill Sans MT" panose="020B0502020104020203" pitchFamily="34" charset="77"/>
              </a:endParaRPr>
            </a:p>
            <a:p>
              <a:pPr marL="171450" indent="-171450" algn="ctr" defTabSz="609600" fontAlgn="base">
                <a:spcBef>
                  <a:spcPct val="0"/>
                </a:spcBef>
                <a:spcAft>
                  <a:spcPct val="0"/>
                </a:spcAft>
                <a:buFont typeface="Arial" panose="020B0604020202020204" pitchFamily="34" charset="0"/>
                <a:buChar char="•"/>
              </a:pPr>
              <a:r>
                <a:rPr lang="en-US" sz="1400" dirty="0">
                  <a:solidFill>
                    <a:schemeClr val="tx1"/>
                  </a:solidFill>
                  <a:latin typeface="Gill Sans MT" panose="020B0502020104020203" pitchFamily="34" charset="77"/>
                </a:rPr>
                <a:t>Hand hoeing</a:t>
              </a:r>
              <a:endParaRPr lang="en-US" sz="1400" dirty="0">
                <a:solidFill>
                  <a:schemeClr val="tx1"/>
                </a:solidFill>
                <a:latin typeface="Gill Sans MT" panose="020B0502020104020203" pitchFamily="34" charset="77"/>
              </a:endParaRPr>
            </a:p>
            <a:p>
              <a:pPr marL="171450" indent="-171450" algn="ctr" defTabSz="609600" fontAlgn="base">
                <a:spcBef>
                  <a:spcPct val="0"/>
                </a:spcBef>
                <a:spcAft>
                  <a:spcPct val="0"/>
                </a:spcAft>
                <a:buFont typeface="Arial" panose="020B0604020202020204" pitchFamily="34" charset="0"/>
                <a:buChar char="•"/>
              </a:pPr>
              <a:r>
                <a:rPr lang="en-US" sz="1400" dirty="0">
                  <a:solidFill>
                    <a:schemeClr val="tx1"/>
                  </a:solidFill>
                  <a:latin typeface="Gill Sans MT" panose="020B0502020104020203" pitchFamily="34" charset="77"/>
                </a:rPr>
                <a:t>Mulching</a:t>
              </a:r>
              <a:endParaRPr lang="en-US" sz="1400" dirty="0">
                <a:solidFill>
                  <a:schemeClr val="tx1"/>
                </a:solidFill>
                <a:latin typeface="Gill Sans MT" panose="020B0502020104020203" pitchFamily="34" charset="0"/>
              </a:endParaRPr>
            </a:p>
          </p:txBody>
        </p:sp>
        <p:sp>
          <p:nvSpPr>
            <p:cNvPr id="33" name="Rounded Rectangle 4"/>
            <p:cNvSpPr/>
            <p:nvPr/>
          </p:nvSpPr>
          <p:spPr>
            <a:xfrm>
              <a:off x="4624023" y="5042005"/>
              <a:ext cx="1780441" cy="1736646"/>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schemeClr val="tx1"/>
                  </a:solidFill>
                  <a:latin typeface="Gill Sans MT" panose="020B0502020104020203" pitchFamily="34" charset="77"/>
                </a:rPr>
                <a:t>Biological weed control</a:t>
              </a:r>
              <a:endParaRPr lang="en-US" sz="2000" dirty="0">
                <a:solidFill>
                  <a:schemeClr val="tx1"/>
                </a:solidFill>
                <a:latin typeface="Gill Sans MT" panose="020B0502020104020203" pitchFamily="34" charset="77"/>
              </a:endParaRPr>
            </a:p>
            <a:p>
              <a:pPr algn="ctr" defTabSz="609600" fontAlgn="base">
                <a:spcBef>
                  <a:spcPct val="0"/>
                </a:spcBef>
                <a:spcAft>
                  <a:spcPct val="0"/>
                </a:spcAft>
              </a:pPr>
              <a:r>
                <a:rPr lang="en-US" sz="1400" dirty="0">
                  <a:solidFill>
                    <a:schemeClr val="tx1"/>
                  </a:solidFill>
                  <a:latin typeface="Gill Sans MT" panose="020B0502020104020203" pitchFamily="34" charset="77"/>
                </a:rPr>
                <a:t>Bio-agents like insects, pathogens and other animals are used</a:t>
              </a:r>
              <a:endParaRPr lang="en-US" sz="1400" dirty="0">
                <a:solidFill>
                  <a:schemeClr val="tx1"/>
                </a:solidFill>
                <a:latin typeface="Gill Sans MT" panose="020B0502020104020203" pitchFamily="34" charset="77"/>
              </a:endParaRPr>
            </a:p>
          </p:txBody>
        </p:sp>
        <p:sp>
          <p:nvSpPr>
            <p:cNvPr id="35" name="Rounded Rectangle 4"/>
            <p:cNvSpPr/>
            <p:nvPr/>
          </p:nvSpPr>
          <p:spPr>
            <a:xfrm>
              <a:off x="5460026" y="3704731"/>
              <a:ext cx="1780441" cy="783193"/>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defTabSz="609600" fontAlgn="base">
                <a:spcBef>
                  <a:spcPct val="0"/>
                </a:spcBef>
                <a:spcAft>
                  <a:spcPct val="0"/>
                </a:spcAft>
              </a:pPr>
              <a:r>
                <a:rPr lang="en-US" sz="2000" dirty="0">
                  <a:solidFill>
                    <a:schemeClr val="tx1"/>
                  </a:solidFill>
                  <a:latin typeface="Gill Sans MT" panose="020B0502020104020203" pitchFamily="34" charset="77"/>
                </a:rPr>
                <a:t>Chemical weed control</a:t>
              </a:r>
              <a:endParaRPr lang="en-US" sz="1400" dirty="0">
                <a:solidFill>
                  <a:schemeClr val="tx1"/>
                </a:solidFill>
                <a:latin typeface="Gill Sans MT" panose="020B0502020104020203" pitchFamily="34" charset="77"/>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1146810" y="367030"/>
            <a:ext cx="9844405" cy="13220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Chemical method of weed management</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14" name="Rounded Rectangle 4"/>
          <p:cNvSpPr/>
          <p:nvPr/>
        </p:nvSpPr>
        <p:spPr>
          <a:xfrm>
            <a:off x="4278416" y="1781765"/>
            <a:ext cx="2593340" cy="14625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rPr>
              <a:t>Chemical Weed control</a:t>
            </a:r>
            <a:endParaRPr kumimoji="0" lang="en-US" sz="2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endParaRPr>
          </a:p>
          <a:p>
            <a:pPr marL="0" marR="0" lvl="0" indent="0" algn="ctr" defTabSz="609600" rtl="0" eaLnBrk="1" fontAlgn="base" latinLnBrk="0" hangingPunct="1">
              <a:lnSpc>
                <a:spcPct val="100000"/>
              </a:lnSpc>
              <a:spcBef>
                <a:spcPct val="0"/>
              </a:spcBef>
              <a:spcAft>
                <a:spcPct val="0"/>
              </a:spcAft>
              <a:buClrTx/>
              <a:buSzTx/>
              <a:buFontTx/>
              <a:buNone/>
              <a:defRPr/>
            </a:pPr>
            <a:r>
              <a:rPr lang="en-US" sz="2000" dirty="0">
                <a:solidFill>
                  <a:prstClr val="white"/>
                </a:solidFill>
                <a:latin typeface="Gill Sans MT" panose="020B0502020104020203" pitchFamily="34" charset="77"/>
              </a:rPr>
              <a:t>(Most effective and efficient method)</a:t>
            </a:r>
            <a:endParaRPr kumimoji="0" lang="en-US" sz="2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endParaRPr>
          </a:p>
        </p:txBody>
      </p:sp>
      <p:cxnSp>
        <p:nvCxnSpPr>
          <p:cNvPr id="19" name="Straight Arrow Connector 18"/>
          <p:cNvCxnSpPr/>
          <p:nvPr/>
        </p:nvCxnSpPr>
        <p:spPr>
          <a:xfrm flipH="1">
            <a:off x="3080657" y="2110303"/>
            <a:ext cx="1267859" cy="282098"/>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839259" y="3186429"/>
            <a:ext cx="781727" cy="586687"/>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176956" y="3177539"/>
            <a:ext cx="745898" cy="604466"/>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663019" y="2077862"/>
            <a:ext cx="1142551" cy="112924"/>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4"/>
          <p:cNvSpPr/>
          <p:nvPr/>
        </p:nvSpPr>
        <p:spPr>
          <a:xfrm>
            <a:off x="827624" y="1916570"/>
            <a:ext cx="2253033" cy="1634490"/>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Fallow application </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lang="en-US" sz="1400" dirty="0">
                <a:solidFill>
                  <a:srgbClr val="000000"/>
                </a:solidFill>
                <a:latin typeface="Gill Sans MT" panose="020B0502020104020203" pitchFamily="34" charset="0"/>
              </a:rPr>
              <a:t>Herbicide application more than 10 days before sowing</a:t>
            </a:r>
            <a:endParaRPr lang="en-US" sz="1400" dirty="0">
              <a:solidFill>
                <a:srgbClr val="000000"/>
              </a:solidFill>
              <a:latin typeface="Gill Sans MT" panose="020B0502020104020203" pitchFamily="34" charset="0"/>
            </a:endParaRP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Ex – Controls </a:t>
            </a:r>
            <a:r>
              <a:rPr kumimoji="0" lang="en-US" sz="1400" b="0" i="1"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Cy</a:t>
            </a:r>
            <a:r>
              <a:rPr lang="en-US" sz="1400" i="1" dirty="0" err="1">
                <a:solidFill>
                  <a:srgbClr val="000000"/>
                </a:solidFill>
                <a:latin typeface="Gill Sans MT" panose="020B0502020104020203" pitchFamily="34" charset="0"/>
              </a:rPr>
              <a:t>nodon</a:t>
            </a:r>
            <a:r>
              <a:rPr lang="en-US" sz="1400" i="1" dirty="0">
                <a:solidFill>
                  <a:srgbClr val="000000"/>
                </a:solidFill>
                <a:latin typeface="Gill Sans MT" panose="020B0502020104020203" pitchFamily="34" charset="0"/>
              </a:rPr>
              <a:t> </a:t>
            </a:r>
            <a:r>
              <a:rPr lang="en-US" sz="1400" i="1" dirty="0" err="1">
                <a:solidFill>
                  <a:srgbClr val="000000"/>
                </a:solidFill>
                <a:latin typeface="Gill Sans MT" panose="020B0502020104020203" pitchFamily="34" charset="0"/>
              </a:rPr>
              <a:t>dactylon</a:t>
            </a:r>
            <a:endParaRPr kumimoji="0" lang="en-US" sz="1400" b="0" i="1"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30" name="Rounded Rectangle 4"/>
          <p:cNvSpPr/>
          <p:nvPr/>
        </p:nvSpPr>
        <p:spPr>
          <a:xfrm>
            <a:off x="2972111" y="3773116"/>
            <a:ext cx="1780441" cy="1259919"/>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Pre-plant application</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lang="en-US" sz="1400" dirty="0">
                <a:solidFill>
                  <a:prstClr val="black"/>
                </a:solidFill>
                <a:latin typeface="Gill Sans MT" panose="020B0502020104020203" pitchFamily="34" charset="77"/>
              </a:rPr>
              <a:t>2-10 days before sowing</a:t>
            </a:r>
            <a:endParaRPr lang="en-US" sz="1400" dirty="0">
              <a:solidFill>
                <a:prstClr val="black"/>
              </a:solidFill>
              <a:latin typeface="Gill Sans MT" panose="020B0502020104020203" pitchFamily="34" charset="77"/>
            </a:endParaRPr>
          </a:p>
        </p:txBody>
      </p:sp>
      <p:sp>
        <p:nvSpPr>
          <p:cNvPr id="33" name="Rounded Rectangle 4"/>
          <p:cNvSpPr/>
          <p:nvPr/>
        </p:nvSpPr>
        <p:spPr>
          <a:xfrm>
            <a:off x="6744861" y="3773116"/>
            <a:ext cx="2281237" cy="1600438"/>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lang="en-US" sz="2000" i="0" dirty="0">
                <a:solidFill>
                  <a:srgbClr val="000000"/>
                </a:solidFill>
                <a:effectLst/>
                <a:latin typeface="Gill Sans MT" panose="020B0502020104020203" pitchFamily="34" charset="0"/>
              </a:rPr>
              <a:t>Pre-emergence herbicides application</a:t>
            </a:r>
            <a:endPar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lang="en-US" sz="1400" dirty="0">
                <a:solidFill>
                  <a:srgbClr val="000000"/>
                </a:solidFill>
                <a:latin typeface="Gill Sans MT" panose="020B0502020104020203" pitchFamily="34" charset="0"/>
              </a:rPr>
              <a:t>D</a:t>
            </a:r>
            <a:r>
              <a:rPr lang="en-US" sz="1400" b="0" i="0" u="none" strike="noStrike" dirty="0">
                <a:solidFill>
                  <a:srgbClr val="000000"/>
                </a:solidFill>
                <a:effectLst/>
                <a:latin typeface="Gill Sans MT" panose="020B0502020104020203" pitchFamily="34" charset="0"/>
              </a:rPr>
              <a:t>one 1 to 4 days after sowing</a:t>
            </a:r>
            <a:endParaRPr lang="en-US" sz="1400" b="0" i="0" u="none" strike="noStrike" dirty="0">
              <a:solidFill>
                <a:srgbClr val="000000"/>
              </a:solidFill>
              <a:effectLst/>
              <a:latin typeface="Gill Sans MT" panose="020B0502020104020203" pitchFamily="34" charset="0"/>
            </a:endParaRPr>
          </a:p>
        </p:txBody>
      </p:sp>
      <p:sp>
        <p:nvSpPr>
          <p:cNvPr id="35" name="Rounded Rectangle 4"/>
          <p:cNvSpPr/>
          <p:nvPr/>
        </p:nvSpPr>
        <p:spPr>
          <a:xfrm>
            <a:off x="7805570" y="1713991"/>
            <a:ext cx="2807309" cy="1259919"/>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Post-emergence herbicide application</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Done after 30-40 days after sowing</a:t>
            </a:r>
            <a:endParaRPr kumimoji="0" lang="en-US" sz="14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endParaRPr>
          </a:p>
        </p:txBody>
      </p:sp>
      <p:sp>
        <p:nvSpPr>
          <p:cNvPr id="12" name="TextBox 11"/>
          <p:cNvSpPr txBox="1"/>
          <p:nvPr/>
        </p:nvSpPr>
        <p:spPr>
          <a:xfrm>
            <a:off x="240498" y="5313055"/>
            <a:ext cx="507995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Suggestions given by us-</a:t>
            </a:r>
            <a:endParaRPr lang="en-US" sz="3200" b="1" dirty="0">
              <a:solidFill>
                <a:schemeClr val="accent2">
                  <a:lumMod val="75000"/>
                </a:schemeClr>
              </a:solidFill>
              <a:latin typeface="Amasis MT Pro" panose="02040504050005020304" pitchFamily="18" charset="0"/>
            </a:endParaRPr>
          </a:p>
        </p:txBody>
      </p:sp>
      <p:sp>
        <p:nvSpPr>
          <p:cNvPr id="13" name="Rectangle: Rounded Corners 12"/>
          <p:cNvSpPr/>
          <p:nvPr/>
        </p:nvSpPr>
        <p:spPr>
          <a:xfrm>
            <a:off x="240498" y="5918878"/>
            <a:ext cx="11711004" cy="442674"/>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rtl="0" fontAlgn="base">
              <a:spcBef>
                <a:spcPts val="0"/>
              </a:spcBef>
              <a:spcAft>
                <a:spcPts val="0"/>
              </a:spcAft>
            </a:pPr>
            <a:r>
              <a:rPr lang="en-US" sz="2000" b="0" i="0" u="none" strike="noStrike" dirty="0">
                <a:solidFill>
                  <a:srgbClr val="000000"/>
                </a:solidFill>
                <a:effectLst/>
                <a:latin typeface="Gill Sans MT" panose="020B0502020104020203" pitchFamily="34" charset="0"/>
              </a:rPr>
              <a:t>Use proper dose of herbicide. Consult with experts regarding selection and recommendation of herbicides.</a:t>
            </a:r>
            <a:endParaRPr lang="en-US" sz="2000" b="0" i="0" u="none" strike="noStrike" dirty="0">
              <a:solidFill>
                <a:srgbClr val="000000"/>
              </a:solidFill>
              <a:effectLst/>
              <a:latin typeface="Gill Sans MT" panose="020B050202010402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77495" y="596265"/>
            <a:ext cx="1111885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Plot </a:t>
            </a:r>
            <a:r>
              <a:rPr lang="en-US" sz="4000" b="1" dirty="0">
                <a:solidFill>
                  <a:srgbClr val="FF0000"/>
                </a:solidFill>
                <a:latin typeface="Amasis MT Pro" panose="02040504050005020304" pitchFamily="18" charset="0"/>
              </a:rPr>
              <a:t>wise information</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of the host farmer</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8" name="TextBox 7"/>
          <p:cNvSpPr txBox="1"/>
          <p:nvPr/>
        </p:nvSpPr>
        <p:spPr>
          <a:xfrm>
            <a:off x="795334" y="1276348"/>
            <a:ext cx="10601325" cy="5144998"/>
          </a:xfrm>
          <a:prstGeom prst="rect">
            <a:avLst/>
          </a:prstGeom>
          <a:solidFill>
            <a:schemeClr val="accent4">
              <a:lumMod val="20000"/>
              <a:lumOff val="80000"/>
            </a:schemeClr>
          </a:solidFill>
        </p:spPr>
        <p:txBody>
          <a:bodyPr wrap="square" rtlCol="0">
            <a:spAutoFit/>
          </a:bodyPr>
          <a:lstStyle/>
          <a:p>
            <a:pPr marL="857250" indent="-285750" rtl="0">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Two major field crops cultivated in the village : </a:t>
            </a:r>
            <a:endParaRPr lang="en-US" sz="2000" b="0" i="0" u="none" strike="noStrike" dirty="0">
              <a:solidFill>
                <a:srgbClr val="000000"/>
              </a:solidFill>
              <a:effectLst/>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Wheat</a:t>
            </a:r>
            <a:endParaRPr lang="en-US" sz="2000" b="0" i="0" u="none" strike="noStrike" dirty="0">
              <a:solidFill>
                <a:srgbClr val="000000"/>
              </a:solidFill>
              <a:effectLst/>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Paddy</a:t>
            </a:r>
            <a:endParaRPr lang="en-US" sz="2000" dirty="0">
              <a:latin typeface="Gill Sans MT" panose="020B0502020104020203" pitchFamily="34" charset="0"/>
            </a:endParaRPr>
          </a:p>
          <a:p>
            <a:pPr marL="857250" indent="-285750" rtl="0">
              <a:spcBef>
                <a:spcPts val="68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Name of the Host Farmer: </a:t>
            </a:r>
            <a:r>
              <a:rPr lang="en-US" sz="2000" b="0" i="0" u="none" strike="noStrike" dirty="0" err="1">
                <a:solidFill>
                  <a:srgbClr val="000000"/>
                </a:solidFill>
                <a:effectLst/>
                <a:latin typeface="Gill Sans MT" panose="020B0502020104020203" pitchFamily="34" charset="0"/>
              </a:rPr>
              <a:t>Shintu</a:t>
            </a:r>
            <a:r>
              <a:rPr lang="en-US" sz="2000" b="0" i="0" u="none" strike="noStrike" dirty="0">
                <a:solidFill>
                  <a:srgbClr val="000000"/>
                </a:solidFill>
                <a:effectLst/>
                <a:latin typeface="Gill Sans MT" panose="020B0502020104020203" pitchFamily="34" charset="0"/>
              </a:rPr>
              <a:t> Kumar</a:t>
            </a:r>
            <a:endParaRPr lang="en-US" sz="2000" b="0" i="0" u="none" strike="noStrike" dirty="0">
              <a:solidFill>
                <a:srgbClr val="000000"/>
              </a:solidFill>
              <a:effectLst/>
              <a:latin typeface="Gill Sans MT" panose="020B0502020104020203" pitchFamily="34" charset="0"/>
            </a:endParaRPr>
          </a:p>
          <a:p>
            <a:pPr marL="857250" indent="-285750" rtl="0">
              <a:spcBef>
                <a:spcPts val="68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Name the field crops cultivated by host farmer:  wheat, mustard.  </a:t>
            </a:r>
            <a:endParaRPr lang="en-US" sz="2000" b="0" i="0" u="none" strike="noStrike" dirty="0">
              <a:solidFill>
                <a:srgbClr val="000000"/>
              </a:solidFill>
              <a:effectLst/>
              <a:latin typeface="Gill Sans MT" panose="020B0502020104020203" pitchFamily="34" charset="0"/>
            </a:endParaRPr>
          </a:p>
          <a:p>
            <a:pPr marL="857250" indent="-285750" rtl="0">
              <a:spcBef>
                <a:spcPts val="60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Total area under field crops with host farmer (ha.)  0.107 ha (Irrigated/Rainfed)</a:t>
            </a:r>
            <a:endParaRPr lang="en-US" sz="2000" b="0" i="0" u="none" strike="noStrike" dirty="0">
              <a:solidFill>
                <a:srgbClr val="000000"/>
              </a:solidFill>
              <a:effectLst/>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Area under crop 1: 0.0642(wheat) ha,  Area irrigated - 0.0642 Ha</a:t>
            </a:r>
            <a:endParaRPr lang="en-US" sz="2000" dirty="0">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Area under crop 2: 0.043(Mustard) ha,  Area irrigated - 0.043 ha.</a:t>
            </a:r>
            <a:endParaRPr lang="en-US" sz="2000" dirty="0">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Source of Irrigation – Well</a:t>
            </a:r>
            <a:endParaRPr lang="en-US" sz="2000" dirty="0">
              <a:latin typeface="Gill Sans MT" panose="020B0502020104020203" pitchFamily="34" charset="0"/>
            </a:endParaRPr>
          </a:p>
          <a:p>
            <a:pPr marL="1028700" lvl="1" indent="0">
              <a:buFont typeface="Wingdings" panose="05000000000000000000" pitchFamily="2" charset="2"/>
              <a:buNone/>
            </a:pPr>
            <a:endParaRPr lang="en-US" sz="2000" dirty="0">
              <a:latin typeface="Gill Sans MT" panose="020B0502020104020203" pitchFamily="34" charset="0"/>
            </a:endParaRPr>
          </a:p>
          <a:p>
            <a:pPr marL="857250" indent="-285750">
              <a:spcBef>
                <a:spcPts val="680"/>
              </a:spcBef>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Previous Croppi</a:t>
            </a:r>
            <a:r>
              <a:rPr lang="en-IN" altLang="en-US" sz="2000" b="0" i="0" u="none" strike="noStrike" dirty="0">
                <a:solidFill>
                  <a:srgbClr val="000000"/>
                </a:solidFill>
                <a:effectLst/>
                <a:latin typeface="Gill Sans MT" panose="020B0502020104020203" pitchFamily="34" charset="0"/>
              </a:rPr>
              <a:t>n</a:t>
            </a:r>
            <a:r>
              <a:rPr lang="en-US" sz="2000" b="0" i="0" u="none" strike="noStrike" dirty="0">
                <a:solidFill>
                  <a:srgbClr val="000000"/>
                </a:solidFill>
                <a:effectLst/>
                <a:latin typeface="Gill Sans MT" panose="020B0502020104020203" pitchFamily="34" charset="0"/>
              </a:rPr>
              <a:t>g History:</a:t>
            </a:r>
            <a:endParaRPr lang="en-US" sz="2000" b="0" i="0" u="none" strike="noStrike" dirty="0">
              <a:solidFill>
                <a:srgbClr val="000000"/>
              </a:solidFill>
              <a:effectLst/>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Kharif:   </a:t>
            </a:r>
            <a:r>
              <a:rPr lang="en-US" sz="2000" dirty="0">
                <a:solidFill>
                  <a:srgbClr val="000000"/>
                </a:solidFill>
                <a:latin typeface="Gill Sans MT" panose="020B0502020104020203" pitchFamily="34" charset="0"/>
              </a:rPr>
              <a:t>fallow</a:t>
            </a:r>
            <a:endParaRPr lang="en-US" sz="2000" b="0" i="0" u="none" strike="noStrike" dirty="0">
              <a:solidFill>
                <a:srgbClr val="000000"/>
              </a:solidFill>
              <a:effectLst/>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Rabi:  wheat, mustard</a:t>
            </a:r>
            <a:endParaRPr lang="en-US" sz="2000" dirty="0">
              <a:latin typeface="Gill Sans MT" panose="020B0502020104020203" pitchFamily="34" charset="0"/>
            </a:endParaRPr>
          </a:p>
          <a:p>
            <a:pPr marL="1314450" lvl="1" indent="-285750">
              <a:buFont typeface="Wingdings" panose="05000000000000000000" pitchFamily="2" charset="2"/>
              <a:buChar char="Ø"/>
            </a:pPr>
            <a:r>
              <a:rPr lang="en-US" sz="2000" b="0" i="0" u="none" strike="noStrike" dirty="0">
                <a:solidFill>
                  <a:srgbClr val="000000"/>
                </a:solidFill>
                <a:effectLst/>
                <a:latin typeface="Gill Sans MT" panose="020B0502020104020203" pitchFamily="34" charset="0"/>
              </a:rPr>
              <a:t>Zaid:  fallow</a:t>
            </a:r>
            <a:endParaRPr lang="en-US" sz="2000" dirty="0">
              <a:latin typeface="Gill Sans MT" panose="020B0502020104020203" pitchFamily="34" charset="0"/>
            </a:endParaRPr>
          </a:p>
          <a:p>
            <a:pPr marL="857250" indent="-285750">
              <a:spcBef>
                <a:spcPts val="680"/>
              </a:spcBef>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Cropping Intensity (%):  100 %   &amp;   Rotational Intensity (%):  100 %</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1328186" y="300324"/>
            <a:ext cx="953562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Fertilizer dose recommendation</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8" name="TextBox 7"/>
          <p:cNvSpPr txBox="1"/>
          <p:nvPr/>
        </p:nvSpPr>
        <p:spPr>
          <a:xfrm>
            <a:off x="273837" y="1595378"/>
            <a:ext cx="5822164" cy="1477328"/>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The recommended those of fertilizer is 100:40:40 for 1 hectare(For irrigated conditions)</a:t>
            </a: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DAP contains 18% N and 46% P2O5</a:t>
            </a: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solidFill>
                  <a:prstClr val="black"/>
                </a:solidFill>
                <a:latin typeface="Gill Sans MT" panose="020B0502020104020203" pitchFamily="34" charset="0"/>
              </a:rPr>
              <a:t>U</a:t>
            </a: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rea contains 46%  N</a:t>
            </a: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MOP contains 60% of k2O</a:t>
            </a: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4" name="TextBox 3"/>
          <p:cNvSpPr txBox="1"/>
          <p:nvPr/>
        </p:nvSpPr>
        <p:spPr>
          <a:xfrm>
            <a:off x="273836" y="1008210"/>
            <a:ext cx="507995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For wheat field</a:t>
            </a:r>
            <a:endParaRPr lang="en-US" sz="3200" b="1" dirty="0">
              <a:solidFill>
                <a:schemeClr val="accent2">
                  <a:lumMod val="75000"/>
                </a:schemeClr>
              </a:solidFill>
              <a:latin typeface="Amasis MT Pro" panose="02040504050005020304" pitchFamily="18" charset="0"/>
            </a:endParaRPr>
          </a:p>
        </p:txBody>
      </p:sp>
      <p:sp>
        <p:nvSpPr>
          <p:cNvPr id="7" name="TextBox 6"/>
          <p:cNvSpPr txBox="1"/>
          <p:nvPr/>
        </p:nvSpPr>
        <p:spPr>
          <a:xfrm>
            <a:off x="6642416" y="998233"/>
            <a:ext cx="507995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Calculation</a:t>
            </a:r>
            <a:endParaRPr lang="en-US" sz="3200" b="1" dirty="0">
              <a:solidFill>
                <a:schemeClr val="accent2">
                  <a:lumMod val="75000"/>
                </a:schemeClr>
              </a:solidFill>
              <a:latin typeface="Amasis MT Pro" panose="02040504050005020304" pitchFamily="18" charset="0"/>
            </a:endParaRPr>
          </a:p>
        </p:txBody>
      </p:sp>
      <p:sp>
        <p:nvSpPr>
          <p:cNvPr id="11" name="TextBox 10"/>
          <p:cNvSpPr txBox="1"/>
          <p:nvPr/>
        </p:nvSpPr>
        <p:spPr>
          <a:xfrm>
            <a:off x="6642416" y="1592985"/>
            <a:ext cx="5445929" cy="646331"/>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Total land area of the farmer</a:t>
            </a:r>
            <a:r>
              <a:rPr lang="en-US" dirty="0">
                <a:solidFill>
                  <a:prstClr val="black"/>
                </a:solidFill>
                <a:latin typeface="Gill Sans MT" panose="020B0502020104020203" pitchFamily="34" charset="0"/>
              </a:rPr>
              <a:t> = 0.109 ha</a:t>
            </a:r>
            <a:endParaRPr lang="en-US" dirty="0">
              <a:solidFill>
                <a:prstClr val="black"/>
              </a:solidFill>
              <a:latin typeface="Gill Sans MT" panose="020B0502020104020203" pitchFamily="34" charset="0"/>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wheat – 0.0642 ha, Fertilizer dose = 6.4:2.6:2.6</a:t>
            </a:r>
            <a:endParaRPr lang="en-US" dirty="0">
              <a:latin typeface="Gill Sans MT" panose="020B0502020104020203" pitchFamily="34" charset="0"/>
            </a:endParaRPr>
          </a:p>
        </p:txBody>
      </p:sp>
      <p:sp>
        <p:nvSpPr>
          <p:cNvPr id="12" name="TextBox 11"/>
          <p:cNvSpPr txBox="1"/>
          <p:nvPr/>
        </p:nvSpPr>
        <p:spPr>
          <a:xfrm>
            <a:off x="6642416" y="3189997"/>
            <a:ext cx="5445929" cy="1077218"/>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Recommendation for my host farmer</a:t>
            </a:r>
            <a:endParaRPr lang="en-US" sz="3200" b="1" dirty="0">
              <a:solidFill>
                <a:schemeClr val="accent2">
                  <a:lumMod val="75000"/>
                </a:schemeClr>
              </a:solidFill>
              <a:latin typeface="Amasis MT Pro" panose="02040504050005020304" pitchFamily="18" charset="0"/>
            </a:endParaRPr>
          </a:p>
        </p:txBody>
      </p:sp>
      <p:sp>
        <p:nvSpPr>
          <p:cNvPr id="13" name="TextBox 12"/>
          <p:cNvSpPr txBox="1"/>
          <p:nvPr/>
        </p:nvSpPr>
        <p:spPr>
          <a:xfrm>
            <a:off x="6642416" y="4280403"/>
            <a:ext cx="5445929" cy="923330"/>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Urea= 10 Kg</a:t>
            </a:r>
            <a:endParaRPr lang="en-US" dirty="0">
              <a:latin typeface="Gill Sans MT" panose="020B0502020104020203" pitchFamily="34" charset="0"/>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DAP =  5.6kg </a:t>
            </a:r>
            <a:endParaRPr lang="en-US" dirty="0">
              <a:latin typeface="Gill Sans MT" panose="020B0502020104020203" pitchFamily="34" charset="0"/>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MOP=  4.33kg</a:t>
            </a:r>
            <a:endParaRPr lang="en-US" dirty="0">
              <a:latin typeface="Gill Sans MT" panose="020B0502020104020203" pitchFamily="34" charset="0"/>
            </a:endParaRPr>
          </a:p>
        </p:txBody>
      </p:sp>
      <p:sp>
        <p:nvSpPr>
          <p:cNvPr id="14" name="TextBox 13"/>
          <p:cNvSpPr txBox="1"/>
          <p:nvPr/>
        </p:nvSpPr>
        <p:spPr>
          <a:xfrm>
            <a:off x="273836" y="3161407"/>
            <a:ext cx="544592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Farmer’s practice</a:t>
            </a:r>
            <a:endParaRPr lang="en-US" sz="3200" b="1" dirty="0">
              <a:solidFill>
                <a:schemeClr val="accent2">
                  <a:lumMod val="75000"/>
                </a:schemeClr>
              </a:solidFill>
              <a:latin typeface="Amasis MT Pro" panose="02040504050005020304" pitchFamily="18" charset="0"/>
            </a:endParaRPr>
          </a:p>
        </p:txBody>
      </p:sp>
      <p:sp>
        <p:nvSpPr>
          <p:cNvPr id="15" name="TextBox 14"/>
          <p:cNvSpPr txBox="1"/>
          <p:nvPr/>
        </p:nvSpPr>
        <p:spPr>
          <a:xfrm>
            <a:off x="273836" y="3746182"/>
            <a:ext cx="5370847" cy="1477328"/>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Urea : weight used in kgs is three times the land area in </a:t>
            </a:r>
            <a:r>
              <a:rPr lang="en-US" dirty="0" err="1">
                <a:latin typeface="Gill Sans MT" panose="020B0502020104020203" pitchFamily="34" charset="0"/>
              </a:rPr>
              <a:t>kattha</a:t>
            </a:r>
            <a:endParaRPr lang="en-US" dirty="0">
              <a:latin typeface="Gill Sans MT" panose="020B0502020104020203" pitchFamily="34" charset="0"/>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DAP : weight used in kgs is twice the land in </a:t>
            </a:r>
            <a:r>
              <a:rPr lang="en-US" dirty="0" err="1">
                <a:latin typeface="Gill Sans MT" panose="020B0502020104020203" pitchFamily="34" charset="0"/>
              </a:rPr>
              <a:t>kattha</a:t>
            </a:r>
            <a:endParaRPr lang="en-US" dirty="0">
              <a:latin typeface="Gill Sans MT" panose="020B0502020104020203" pitchFamily="34" charset="0"/>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MOP : not used</a:t>
            </a:r>
            <a:endParaRPr lang="en-US" dirty="0">
              <a:latin typeface="Gill Sans MT" panose="020B0502020104020203" pitchFamily="34" charset="0"/>
            </a:endParaRPr>
          </a:p>
        </p:txBody>
      </p:sp>
      <p:sp>
        <p:nvSpPr>
          <p:cNvPr id="16" name="TextBox 15"/>
          <p:cNvSpPr txBox="1"/>
          <p:nvPr/>
        </p:nvSpPr>
        <p:spPr>
          <a:xfrm>
            <a:off x="1783549" y="5265015"/>
            <a:ext cx="255508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Suggestions</a:t>
            </a:r>
            <a:endParaRPr lang="en-US" sz="3200" b="1" dirty="0">
              <a:solidFill>
                <a:schemeClr val="accent2">
                  <a:lumMod val="75000"/>
                </a:schemeClr>
              </a:solidFill>
              <a:latin typeface="Amasis MT Pro" panose="02040504050005020304" pitchFamily="18" charset="0"/>
            </a:endParaRPr>
          </a:p>
        </p:txBody>
      </p:sp>
      <p:sp>
        <p:nvSpPr>
          <p:cNvPr id="17" name="TextBox 16"/>
          <p:cNvSpPr txBox="1"/>
          <p:nvPr/>
        </p:nvSpPr>
        <p:spPr>
          <a:xfrm>
            <a:off x="1874042" y="5849790"/>
            <a:ext cx="8443913" cy="923330"/>
          </a:xfrm>
          <a:prstGeom prst="rect">
            <a:avLst/>
          </a:prstGeom>
          <a:solidFill>
            <a:schemeClr val="accent4">
              <a:lumMod val="20000"/>
              <a:lumOff val="80000"/>
            </a:schemeClr>
          </a:solidFill>
        </p:spPr>
        <p:txBody>
          <a:bodyPr wrap="square" rtlCol="0">
            <a:spAutoFit/>
          </a:bodyPr>
          <a:lstStyle/>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Farmers are advised to follow the recommended dose of FYM and Fertilizers</a:t>
            </a:r>
            <a:endParaRPr lang="en-US" dirty="0">
              <a:latin typeface="Gill Sans MT" panose="020B0502020104020203" pitchFamily="34" charset="0"/>
            </a:endParaRPr>
          </a:p>
          <a:p>
            <a:pPr marL="8572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latin typeface="Gill Sans MT" panose="020B0502020104020203" pitchFamily="34" charset="0"/>
              </a:rPr>
              <a:t>Half dose of N and full dose of P and K applied as basal and remaining half dose of Nitrogen applied as top dressing at 1st irrigation</a:t>
            </a:r>
            <a:endParaRPr lang="en-US" dirty="0">
              <a:latin typeface="Gill Sans MT" panose="020B050202010402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124555" y="334198"/>
            <a:ext cx="1194288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000" b="1" i="0" u="none" strike="noStrike" dirty="0">
                <a:solidFill>
                  <a:srgbClr val="FF0000"/>
                </a:solidFill>
                <a:effectLst/>
                <a:latin typeface="Amasis MT Pro" panose="02040504050005020304" pitchFamily="18" charset="0"/>
              </a:rPr>
              <a:t>Cost of cultivation of Wheat @ Area 0.0642 (ha)</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ndParaRPr>
          </a:p>
        </p:txBody>
      </p:sp>
      <p:graphicFrame>
        <p:nvGraphicFramePr>
          <p:cNvPr id="4" name="Table 4"/>
          <p:cNvGraphicFramePr>
            <a:graphicFrameLocks noGrp="1"/>
          </p:cNvGraphicFramePr>
          <p:nvPr/>
        </p:nvGraphicFramePr>
        <p:xfrm>
          <a:off x="207166" y="1095756"/>
          <a:ext cx="11777664" cy="5428046"/>
        </p:xfrm>
        <a:graphic>
          <a:graphicData uri="http://schemas.openxmlformats.org/drawingml/2006/table">
            <a:tbl>
              <a:tblPr firstRow="1" bandRow="1">
                <a:tableStyleId>{5C22544A-7EE6-4342-B048-85BDC9FD1C3A}</a:tableStyleId>
              </a:tblPr>
              <a:tblGrid>
                <a:gridCol w="1184753"/>
                <a:gridCol w="2741135"/>
                <a:gridCol w="1962944"/>
                <a:gridCol w="1962944"/>
                <a:gridCol w="1962944"/>
                <a:gridCol w="1962944"/>
              </a:tblGrid>
              <a:tr h="339933">
                <a:tc>
                  <a:txBody>
                    <a:bodyPr/>
                    <a:lstStyle/>
                    <a:p>
                      <a:pPr marL="67945"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Sl.no</a:t>
                      </a:r>
                      <a:endParaRPr lang="en-US" sz="1700" b="0" dirty="0">
                        <a:solidFill>
                          <a:schemeClr val="bg1"/>
                        </a:solidFill>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Items</a:t>
                      </a:r>
                      <a:endParaRPr lang="en-US" sz="1700" b="0" dirty="0">
                        <a:solidFill>
                          <a:schemeClr val="bg1"/>
                        </a:solidFill>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Unit</a:t>
                      </a:r>
                      <a:endParaRPr lang="en-US" sz="1700" b="0" dirty="0">
                        <a:solidFill>
                          <a:schemeClr val="bg1"/>
                        </a:solidFill>
                        <a:effectLst/>
                        <a:latin typeface="Gill Sans MT" panose="020B0502020104020203" pitchFamily="34" charset="0"/>
                      </a:endParaRPr>
                    </a:p>
                  </a:txBody>
                  <a:tcPr/>
                </a:tc>
                <a:tc>
                  <a:txBody>
                    <a:bodyPr/>
                    <a:lstStyle/>
                    <a:p>
                      <a:pPr marL="67310" marR="211455"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Inputs per unit area</a:t>
                      </a:r>
                      <a:endParaRPr lang="en-US" sz="1700" b="0" dirty="0">
                        <a:solidFill>
                          <a:schemeClr val="bg1"/>
                        </a:solidFill>
                        <a:effectLst/>
                        <a:latin typeface="Gill Sans MT" panose="020B0502020104020203" pitchFamily="34" charset="0"/>
                      </a:endParaRPr>
                    </a:p>
                  </a:txBody>
                  <a:tcPr/>
                </a:tc>
                <a:tc>
                  <a:txBody>
                    <a:bodyPr/>
                    <a:lstStyle/>
                    <a:p>
                      <a:pPr marL="69215" marR="429260"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Input in 0.0642 (ha)</a:t>
                      </a:r>
                      <a:endParaRPr lang="en-US" sz="1700" b="0" dirty="0">
                        <a:solidFill>
                          <a:schemeClr val="bg1"/>
                        </a:solidFill>
                        <a:effectLst/>
                        <a:latin typeface="Gill Sans MT" panose="020B0502020104020203" pitchFamily="34" charset="0"/>
                      </a:endParaRPr>
                    </a:p>
                  </a:txBody>
                  <a:tcPr/>
                </a:tc>
                <a:tc>
                  <a:txBody>
                    <a:bodyPr/>
                    <a:lstStyle/>
                    <a:p>
                      <a:pPr marL="69215" marR="175260" algn="ctr" rtl="0" fontAlgn="t">
                        <a:lnSpc>
                          <a:spcPct val="70000"/>
                        </a:lnSpc>
                        <a:spcBef>
                          <a:spcPts val="0"/>
                        </a:spcBef>
                        <a:spcAft>
                          <a:spcPts val="0"/>
                        </a:spcAft>
                      </a:pPr>
                      <a:r>
                        <a:rPr lang="en-US" sz="1700" b="0" i="0" u="none" strike="noStrike" dirty="0">
                          <a:solidFill>
                            <a:schemeClr val="bg1"/>
                          </a:solidFill>
                          <a:effectLst/>
                          <a:latin typeface="Gill Sans MT" panose="020B0502020104020203" pitchFamily="34" charset="0"/>
                        </a:rPr>
                        <a:t>Total cost(Rs.) per (ha)</a:t>
                      </a:r>
                      <a:endParaRPr lang="en-US" sz="1700" b="0" dirty="0">
                        <a:solidFill>
                          <a:schemeClr val="bg1"/>
                        </a:solidFill>
                        <a:effectLst/>
                        <a:latin typeface="Gill Sans MT" panose="020B0502020104020203" pitchFamily="34" charset="0"/>
                      </a:endParaRPr>
                    </a:p>
                  </a:txBody>
                  <a:tcPr/>
                </a:tc>
              </a:tr>
              <a:tr h="589121">
                <a:tc>
                  <a:txBody>
                    <a:bodyPr/>
                    <a:lstStyle/>
                    <a:p>
                      <a:pPr marL="4445" algn="ctr" rtl="0" fontAlgn="t">
                        <a:lnSpc>
                          <a:spcPct val="70000"/>
                        </a:lnSpc>
                        <a:spcBef>
                          <a:spcPts val="595"/>
                        </a:spcBef>
                        <a:spcAft>
                          <a:spcPts val="0"/>
                        </a:spcAft>
                      </a:pPr>
                      <a:r>
                        <a:rPr lang="en-US" sz="1700" b="0" i="0" u="none" strike="noStrike" dirty="0">
                          <a:solidFill>
                            <a:srgbClr val="000000"/>
                          </a:solidFill>
                          <a:effectLst/>
                          <a:latin typeface="Gill Sans MT" panose="020B0502020104020203" pitchFamily="34" charset="0"/>
                        </a:rPr>
                        <a:t>1</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Hired male</a:t>
                      </a:r>
                      <a:endParaRPr lang="en-US" sz="1700" b="0" dirty="0">
                        <a:effectLst/>
                        <a:latin typeface="Gill Sans MT" panose="020B0502020104020203" pitchFamily="34" charset="0"/>
                      </a:endParaRPr>
                    </a:p>
                    <a:p>
                      <a:pPr marL="67945" algn="ctr" rtl="0" fontAlgn="t">
                        <a:lnSpc>
                          <a:spcPct val="70000"/>
                        </a:lnSpc>
                        <a:spcBef>
                          <a:spcPts val="5"/>
                        </a:spcBef>
                        <a:spcAft>
                          <a:spcPts val="0"/>
                        </a:spcAft>
                      </a:pPr>
                      <a:r>
                        <a:rPr lang="en-US" sz="1700" b="0" i="0" u="none" strike="noStrike" dirty="0" err="1">
                          <a:solidFill>
                            <a:srgbClr val="000000"/>
                          </a:solidFill>
                          <a:effectLst/>
                          <a:latin typeface="Gill Sans MT" panose="020B0502020104020203" pitchFamily="34" charset="0"/>
                        </a:rPr>
                        <a:t>labourers</a:t>
                      </a:r>
                      <a:endParaRPr lang="en-US" sz="1700" b="0" dirty="0">
                        <a:effectLst/>
                        <a:latin typeface="Gill Sans MT" panose="020B0502020104020203" pitchFamily="34" charset="0"/>
                      </a:endParaRPr>
                    </a:p>
                  </a:txBody>
                  <a:tcPr/>
                </a:tc>
                <a:tc>
                  <a:txBody>
                    <a:bodyPr/>
                    <a:lstStyle/>
                    <a:p>
                      <a:pPr marL="66675" algn="ctr" rtl="0" fontAlgn="t">
                        <a:lnSpc>
                          <a:spcPct val="70000"/>
                        </a:lnSpc>
                        <a:spcBef>
                          <a:spcPts val="595"/>
                        </a:spcBef>
                        <a:spcAft>
                          <a:spcPts val="0"/>
                        </a:spcAft>
                      </a:pPr>
                      <a:r>
                        <a:rPr lang="en-US" sz="1700" b="0" i="0" u="none" strike="noStrike">
                          <a:solidFill>
                            <a:srgbClr val="000000"/>
                          </a:solidFill>
                          <a:effectLst/>
                          <a:latin typeface="Gill Sans MT" panose="020B0502020104020203" pitchFamily="34" charset="0"/>
                        </a:rPr>
                        <a:t>Man days - 0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tr>
              <a:tr h="585024">
                <a:tc>
                  <a:txBody>
                    <a:bodyPr/>
                    <a:lstStyle/>
                    <a:p>
                      <a:pPr marL="4445" algn="ctr" rtl="0" fontAlgn="t">
                        <a:lnSpc>
                          <a:spcPct val="70000"/>
                        </a:lnSpc>
                        <a:spcBef>
                          <a:spcPts val="605"/>
                        </a:spcBef>
                        <a:spcAft>
                          <a:spcPts val="0"/>
                        </a:spcAft>
                      </a:pPr>
                      <a:r>
                        <a:rPr lang="en-US" sz="1700" b="0" i="0" u="none" strike="noStrike" dirty="0">
                          <a:solidFill>
                            <a:srgbClr val="000000"/>
                          </a:solidFill>
                          <a:effectLst/>
                          <a:latin typeface="Gill Sans MT" panose="020B0502020104020203" pitchFamily="34" charset="0"/>
                        </a:rPr>
                        <a:t>2</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Hired female</a:t>
                      </a:r>
                      <a:endParaRPr lang="en-US" sz="1700" b="0" dirty="0">
                        <a:effectLst/>
                        <a:latin typeface="Gill Sans MT" panose="020B0502020104020203" pitchFamily="34" charset="0"/>
                      </a:endParaRPr>
                    </a:p>
                    <a:p>
                      <a:pPr marL="67945" algn="ctr" rtl="0" fontAlgn="t">
                        <a:lnSpc>
                          <a:spcPct val="70000"/>
                        </a:lnSpc>
                        <a:spcBef>
                          <a:spcPts val="5"/>
                        </a:spcBef>
                        <a:spcAft>
                          <a:spcPts val="0"/>
                        </a:spcAft>
                      </a:pPr>
                      <a:r>
                        <a:rPr lang="en-US" sz="1700" b="0" i="0" u="none" strike="noStrike" dirty="0" err="1">
                          <a:solidFill>
                            <a:srgbClr val="000000"/>
                          </a:solidFill>
                          <a:effectLst/>
                          <a:latin typeface="Gill Sans MT" panose="020B0502020104020203" pitchFamily="34" charset="0"/>
                        </a:rPr>
                        <a:t>labourers</a:t>
                      </a:r>
                      <a:endParaRPr lang="en-US" sz="1700" b="0" dirty="0">
                        <a:effectLst/>
                        <a:latin typeface="Gill Sans MT" panose="020B0502020104020203" pitchFamily="34" charset="0"/>
                      </a:endParaRPr>
                    </a:p>
                  </a:txBody>
                  <a:tcPr/>
                </a:tc>
                <a:tc>
                  <a:txBody>
                    <a:bodyPr/>
                    <a:lstStyle/>
                    <a:p>
                      <a:pPr marL="66675" algn="ctr" rtl="0" fontAlgn="t">
                        <a:lnSpc>
                          <a:spcPct val="70000"/>
                        </a:lnSpc>
                        <a:spcBef>
                          <a:spcPts val="605"/>
                        </a:spcBef>
                        <a:spcAft>
                          <a:spcPts val="0"/>
                        </a:spcAft>
                      </a:pPr>
                      <a:r>
                        <a:rPr lang="en-US" sz="1700" b="0" i="0" u="none" strike="noStrike" dirty="0">
                          <a:solidFill>
                            <a:srgbClr val="000000"/>
                          </a:solidFill>
                          <a:effectLst/>
                          <a:latin typeface="Gill Sans MT" panose="020B0502020104020203" pitchFamily="34" charset="0"/>
                        </a:rPr>
                        <a:t>Man days – 0</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a:t>
                      </a:r>
                      <a:endParaRPr lang="en-US" sz="1700" b="0" dirty="0">
                        <a:effectLst/>
                        <a:latin typeface="Gill Sans MT" panose="020B0502020104020203" pitchFamily="34" charset="0"/>
                      </a:endParaRPr>
                    </a:p>
                  </a:txBody>
                  <a:tcPr/>
                </a:tc>
              </a:tr>
              <a:tr h="367567">
                <a:tc>
                  <a:txBody>
                    <a:bodyPr/>
                    <a:lstStyle/>
                    <a:p>
                      <a:pPr marL="44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3</a:t>
                      </a:r>
                      <a:endParaRPr lang="en-US" sz="1700" b="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Bullocks</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Hrs – 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a:t>
                      </a:r>
                      <a:endParaRPr lang="en-US" sz="1700" b="0" dirty="0">
                        <a:effectLst/>
                        <a:latin typeface="Gill Sans MT" panose="020B0502020104020203" pitchFamily="34" charset="0"/>
                      </a:endParaRPr>
                    </a:p>
                  </a:txBody>
                  <a:tcPr/>
                </a:tc>
              </a:tr>
              <a:tr h="415334">
                <a:tc>
                  <a:txBody>
                    <a:bodyPr/>
                    <a:lstStyle/>
                    <a:p>
                      <a:pPr marL="4445" algn="ctr" rtl="0" fontAlgn="t">
                        <a:lnSpc>
                          <a:spcPct val="70000"/>
                        </a:lnSpc>
                        <a:spcBef>
                          <a:spcPts val="605"/>
                        </a:spcBef>
                        <a:spcAft>
                          <a:spcPts val="0"/>
                        </a:spcAft>
                      </a:pPr>
                      <a:r>
                        <a:rPr lang="en-US" sz="1700" b="0" i="0" u="none" strike="noStrike" dirty="0">
                          <a:solidFill>
                            <a:srgbClr val="000000"/>
                          </a:solidFill>
                          <a:effectLst/>
                          <a:latin typeface="Gill Sans MT" panose="020B0502020104020203" pitchFamily="34" charset="0"/>
                        </a:rPr>
                        <a:t>4</a:t>
                      </a:r>
                      <a:endParaRPr lang="en-US" sz="1700" b="0" dirty="0">
                        <a:effectLst/>
                        <a:latin typeface="Gill Sans MT" panose="020B0502020104020203" pitchFamily="34" charset="0"/>
                      </a:endParaRPr>
                    </a:p>
                  </a:txBody>
                  <a:tcPr/>
                </a:tc>
                <a:tc>
                  <a:txBody>
                    <a:bodyPr/>
                    <a:lstStyle/>
                    <a:p>
                      <a:pPr marL="67945" marR="48006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Machinery charges</a:t>
                      </a: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r>
              <a:tr h="360831">
                <a:tc>
                  <a:txBody>
                    <a:bodyPr/>
                    <a:lstStyle/>
                    <a:p>
                      <a:pPr marR="34544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4.1</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Machine 1(Tractor)</a:t>
                      </a:r>
                      <a:endParaRPr lang="en-US" sz="1700" b="0" dirty="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Hrs – 36 mins</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1/metre-square</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600</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Rs. 9346</a:t>
                      </a:r>
                      <a:endParaRPr lang="en-US" sz="1700" b="0" dirty="0">
                        <a:effectLst/>
                        <a:latin typeface="Gill Sans MT" panose="020B0502020104020203" pitchFamily="34" charset="0"/>
                      </a:endParaRPr>
                    </a:p>
                  </a:txBody>
                  <a:tcPr/>
                </a:tc>
              </a:tr>
              <a:tr h="388672">
                <a:tc>
                  <a:txBody>
                    <a:bodyPr/>
                    <a:lstStyle/>
                    <a:p>
                      <a:pPr marR="34544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4.2</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Machine 2</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Hrs – NA</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              -</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a:t>
                      </a:r>
                      <a:endParaRPr lang="en-US" sz="1700" b="0" dirty="0">
                        <a:effectLst/>
                        <a:latin typeface="Gill Sans MT" panose="020B0502020104020203" pitchFamily="34" charset="0"/>
                      </a:endParaRPr>
                    </a:p>
                  </a:txBody>
                  <a:tcPr/>
                </a:tc>
              </a:tr>
              <a:tr h="381000">
                <a:tc>
                  <a:txBody>
                    <a:bodyPr/>
                    <a:lstStyle/>
                    <a:p>
                      <a:pPr marL="44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5</a:t>
                      </a:r>
                      <a:endParaRPr lang="en-US" sz="1700" b="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Seed </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Kg – 7 kgs</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0.0105x22=0.23</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7x22=154</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*Rs. 109x22=2399</a:t>
                      </a:r>
                      <a:endParaRPr lang="en-US" sz="1700" b="0" dirty="0">
                        <a:effectLst/>
                        <a:latin typeface="Gill Sans MT" panose="020B0502020104020203" pitchFamily="34" charset="0"/>
                      </a:endParaRPr>
                    </a:p>
                  </a:txBody>
                  <a:tcPr/>
                </a:tc>
              </a:tr>
              <a:tr h="302359">
                <a:tc>
                  <a:txBody>
                    <a:bodyPr/>
                    <a:lstStyle/>
                    <a:p>
                      <a:pPr marL="44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6</a:t>
                      </a:r>
                      <a:endParaRPr lang="en-US" sz="1700" b="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Manure</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Tonnes – 0.1 tonnes</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              -</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a:t>
                      </a:r>
                      <a:endParaRPr lang="en-US" sz="1700" b="0" dirty="0">
                        <a:effectLst/>
                        <a:latin typeface="Gill Sans MT" panose="020B0502020104020203" pitchFamily="34" charset="0"/>
                      </a:endParaRPr>
                    </a:p>
                  </a:txBody>
                  <a:tcPr/>
                </a:tc>
              </a:tr>
              <a:tr h="397491">
                <a:tc>
                  <a:txBody>
                    <a:bodyPr/>
                    <a:lstStyle/>
                    <a:p>
                      <a:pPr marL="44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7</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Fertilizers</a:t>
                      </a: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c>
                  <a:txBody>
                    <a:bodyPr/>
                    <a:lstStyle/>
                    <a:p>
                      <a:pPr algn="ctr" fontAlgn="t">
                        <a:lnSpc>
                          <a:spcPct val="70000"/>
                        </a:lnSpc>
                      </a:pPr>
                      <a:endParaRPr lang="en-US" sz="1700" b="0" dirty="0">
                        <a:effectLst/>
                        <a:latin typeface="Gill Sans MT" panose="020B0502020104020203" pitchFamily="34" charset="0"/>
                      </a:endParaRPr>
                    </a:p>
                  </a:txBody>
                  <a:tcPr/>
                </a:tc>
              </a:tr>
              <a:tr h="522257">
                <a:tc>
                  <a:txBody>
                    <a:bodyPr/>
                    <a:lstStyle/>
                    <a:p>
                      <a:pPr marR="34544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7.1</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Fertilizer 1 (Urea)</a:t>
                      </a:r>
                      <a:endParaRPr lang="en-US" sz="1700" b="0" dirty="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Kg – 12.6 kgs</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0.17 Rs/</a:t>
                      </a:r>
                      <a:r>
                        <a:rPr lang="en-US" sz="1700" b="0" i="0" u="none" strike="noStrike" dirty="0" err="1">
                          <a:solidFill>
                            <a:srgbClr val="000000"/>
                          </a:solidFill>
                          <a:effectLst/>
                          <a:latin typeface="Gill Sans MT" panose="020B0502020104020203" pitchFamily="34" charset="0"/>
                        </a:rPr>
                        <a:t>metre</a:t>
                      </a:r>
                      <a:r>
                        <a:rPr lang="en-US" sz="1700" b="0" i="0" u="none" strike="noStrike" dirty="0">
                          <a:solidFill>
                            <a:srgbClr val="000000"/>
                          </a:solidFill>
                          <a:effectLst/>
                          <a:latin typeface="Gill Sans MT" panose="020B0502020104020203" pitchFamily="34" charset="0"/>
                        </a:rPr>
                        <a:t>-square </a:t>
                      </a:r>
                      <a:endParaRPr lang="en-US" sz="1700" b="0" dirty="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655x.17=111</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Rs1728</a:t>
                      </a:r>
                      <a:endParaRPr lang="en-US" sz="1700" b="0" dirty="0">
                        <a:effectLst/>
                        <a:latin typeface="Gill Sans MT" panose="020B0502020104020203" pitchFamily="34" charset="0"/>
                      </a:endParaRPr>
                    </a:p>
                  </a:txBody>
                  <a:tcPr/>
                </a:tc>
              </a:tr>
              <a:tr h="302359">
                <a:tc>
                  <a:txBody>
                    <a:bodyPr/>
                    <a:lstStyle/>
                    <a:p>
                      <a:pPr marR="345440"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                                                              7.2</a:t>
                      </a:r>
                      <a:endParaRPr lang="en-US" sz="1700" b="0" dirty="0">
                        <a:effectLst/>
                        <a:latin typeface="Gill Sans MT" panose="020B0502020104020203" pitchFamily="34" charset="0"/>
                      </a:endParaRPr>
                    </a:p>
                  </a:txBody>
                  <a:tcPr/>
                </a:tc>
                <a:tc>
                  <a:txBody>
                    <a:bodyPr/>
                    <a:lstStyle/>
                    <a:p>
                      <a:pPr marL="6794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Fertilizer 2 (DAP)</a:t>
                      </a:r>
                      <a:endParaRPr lang="en-US" sz="1700" b="0">
                        <a:effectLst/>
                        <a:latin typeface="Gill Sans MT" panose="020B0502020104020203" pitchFamily="34" charset="0"/>
                      </a:endParaRPr>
                    </a:p>
                  </a:txBody>
                  <a:tcPr/>
                </a:tc>
                <a:tc>
                  <a:txBody>
                    <a:bodyPr/>
                    <a:lstStyle/>
                    <a:p>
                      <a:pPr marL="66675"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Kg – 8.4 kgs</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0.44 Rs/metre-square</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a:solidFill>
                            <a:srgbClr val="000000"/>
                          </a:solidFill>
                          <a:effectLst/>
                          <a:latin typeface="Gill Sans MT" panose="020B0502020104020203" pitchFamily="34" charset="0"/>
                        </a:rPr>
                        <a:t>Rs. 655x.44=288</a:t>
                      </a:r>
                      <a:endParaRPr lang="en-US" sz="1700" b="0">
                        <a:effectLst/>
                        <a:latin typeface="Gill Sans MT" panose="020B0502020104020203" pitchFamily="34" charset="0"/>
                      </a:endParaRPr>
                    </a:p>
                  </a:txBody>
                  <a:tcPr/>
                </a:tc>
                <a:tc>
                  <a:txBody>
                    <a:bodyPr/>
                    <a:lstStyle/>
                    <a:p>
                      <a:pPr algn="ctr" rtl="0" fontAlgn="t">
                        <a:lnSpc>
                          <a:spcPct val="70000"/>
                        </a:lnSpc>
                        <a:spcBef>
                          <a:spcPts val="0"/>
                        </a:spcBef>
                        <a:spcAft>
                          <a:spcPts val="0"/>
                        </a:spcAft>
                      </a:pPr>
                      <a:r>
                        <a:rPr lang="en-US" sz="1700" b="0" i="0" u="none" strike="noStrike" dirty="0">
                          <a:solidFill>
                            <a:srgbClr val="000000"/>
                          </a:solidFill>
                          <a:effectLst/>
                          <a:latin typeface="Gill Sans MT" panose="020B0502020104020203" pitchFamily="34" charset="0"/>
                        </a:rPr>
                        <a:t>Rs.4436</a:t>
                      </a:r>
                      <a:endParaRPr lang="en-US" sz="1700" b="0" dirty="0">
                        <a:effectLst/>
                        <a:latin typeface="Gill Sans MT" panose="020B0502020104020203" pitchFamily="34" charset="0"/>
                      </a:endParaRPr>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5" y="235708"/>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Cost of cultivation of Wheat @ Area 0.0642 (ha)</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aphicFrame>
        <p:nvGraphicFramePr>
          <p:cNvPr id="5" name="Table 5"/>
          <p:cNvGraphicFramePr>
            <a:graphicFrameLocks noGrp="1"/>
          </p:cNvGraphicFramePr>
          <p:nvPr/>
        </p:nvGraphicFramePr>
        <p:xfrm>
          <a:off x="221454" y="953599"/>
          <a:ext cx="11749087" cy="5816600"/>
        </p:xfrm>
        <a:graphic>
          <a:graphicData uri="http://schemas.openxmlformats.org/drawingml/2006/table">
            <a:tbl>
              <a:tblPr bandRow="1">
                <a:tableStyleId>{5C22544A-7EE6-4342-B048-85BDC9FD1C3A}</a:tableStyleId>
              </a:tblPr>
              <a:tblGrid>
                <a:gridCol w="1195825"/>
                <a:gridCol w="2829599"/>
                <a:gridCol w="1849120"/>
                <a:gridCol w="1958181"/>
                <a:gridCol w="1958181"/>
                <a:gridCol w="1958181"/>
              </a:tblGrid>
              <a:tr h="370840">
                <a:tc>
                  <a:txBody>
                    <a:bodyPr/>
                    <a:lstStyle/>
                    <a:p>
                      <a:pPr marL="4445" algn="ctr" rtl="0" fontAlgn="t">
                        <a:spcBef>
                          <a:spcPts val="0"/>
                        </a:spcBef>
                        <a:spcAft>
                          <a:spcPts val="0"/>
                        </a:spcAft>
                      </a:pPr>
                      <a:r>
                        <a:rPr lang="en-US" sz="1600" b="0" i="0" u="none" strike="noStrike" dirty="0">
                          <a:solidFill>
                            <a:srgbClr val="000000"/>
                          </a:solidFill>
                          <a:effectLst/>
                          <a:latin typeface="Gill Sans MT" panose="020B0502020104020203" pitchFamily="34" charset="0"/>
                        </a:rPr>
                        <a:t>8</a:t>
                      </a:r>
                      <a:endParaRPr lang="en-US" sz="1600" dirty="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a:solidFill>
                            <a:srgbClr val="000000"/>
                          </a:solidFill>
                          <a:effectLst/>
                          <a:latin typeface="Gill Sans MT" panose="020B0502020104020203" pitchFamily="34" charset="0"/>
                        </a:rPr>
                        <a:t>Irrigations</a:t>
                      </a:r>
                      <a:endParaRPr lang="en-US" sz="1600">
                        <a:effectLst/>
                        <a:latin typeface="Gill Sans MT" panose="020B0502020104020203" pitchFamily="34" charset="0"/>
                      </a:endParaRPr>
                    </a:p>
                  </a:txBody>
                  <a:tcPr/>
                </a:tc>
                <a:tc>
                  <a:txBody>
                    <a:bodyPr/>
                    <a:lstStyle/>
                    <a:p>
                      <a:pPr marL="66675" rtl="0" fontAlgn="t">
                        <a:spcBef>
                          <a:spcPts val="0"/>
                        </a:spcBef>
                        <a:spcAft>
                          <a:spcPts val="0"/>
                        </a:spcAft>
                      </a:pPr>
                      <a:r>
                        <a:rPr lang="en-US" sz="1600" b="0" i="0" u="none" strike="noStrike">
                          <a:solidFill>
                            <a:srgbClr val="000000"/>
                          </a:solidFill>
                          <a:effectLst/>
                          <a:latin typeface="Gill Sans MT" panose="020B0502020104020203" pitchFamily="34" charset="0"/>
                        </a:rPr>
                        <a:t>Hrs – 12 hours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2.2 Rs/metre-square</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1440</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22430</a:t>
                      </a:r>
                      <a:endParaRPr lang="en-US" sz="1600">
                        <a:effectLst/>
                        <a:latin typeface="Gill Sans MT" panose="020B0502020104020203" pitchFamily="34" charset="0"/>
                      </a:endParaRPr>
                    </a:p>
                  </a:txBody>
                  <a:tcPr/>
                </a:tc>
              </a:tr>
              <a:tr h="370840">
                <a:tc>
                  <a:txBody>
                    <a:bodyPr/>
                    <a:lstStyle/>
                    <a:p>
                      <a:pPr marL="4445" algn="ctr" rtl="0" fontAlgn="t">
                        <a:spcBef>
                          <a:spcPts val="0"/>
                        </a:spcBef>
                        <a:spcAft>
                          <a:spcPts val="0"/>
                        </a:spcAft>
                      </a:pPr>
                      <a:r>
                        <a:rPr lang="en-US" sz="1600" b="0" i="0" u="none" strike="noStrike">
                          <a:solidFill>
                            <a:srgbClr val="000000"/>
                          </a:solidFill>
                          <a:effectLst/>
                          <a:latin typeface="Gill Sans MT" panose="020B0502020104020203" pitchFamily="34" charset="0"/>
                        </a:rPr>
                        <a:t>9</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a:solidFill>
                            <a:srgbClr val="000000"/>
                          </a:solidFill>
                          <a:effectLst/>
                          <a:latin typeface="Gill Sans MT" panose="020B0502020104020203" pitchFamily="34" charset="0"/>
                        </a:rPr>
                        <a:t>Crop protection</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r>
              <a:tr h="370840">
                <a:tc>
                  <a:txBody>
                    <a:bodyPr/>
                    <a:lstStyle/>
                    <a:p>
                      <a:pPr marR="345440" algn="r" rtl="0" fontAlgn="t">
                        <a:spcBef>
                          <a:spcPts val="0"/>
                        </a:spcBef>
                        <a:spcAft>
                          <a:spcPts val="0"/>
                        </a:spcAft>
                      </a:pPr>
                      <a:r>
                        <a:rPr lang="en-US" sz="1600" b="0" i="0" u="none" strike="noStrike" dirty="0">
                          <a:solidFill>
                            <a:srgbClr val="000000"/>
                          </a:solidFill>
                          <a:effectLst/>
                          <a:latin typeface="Gill Sans MT" panose="020B0502020104020203" pitchFamily="34" charset="0"/>
                        </a:rPr>
                        <a:t>9.1</a:t>
                      </a:r>
                      <a:endParaRPr lang="en-US" sz="1600" dirty="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a:solidFill>
                            <a:srgbClr val="000000"/>
                          </a:solidFill>
                          <a:effectLst/>
                          <a:latin typeface="Gill Sans MT" panose="020B0502020104020203" pitchFamily="34" charset="0"/>
                        </a:rPr>
                        <a:t>Insecticides</a:t>
                      </a:r>
                      <a:endParaRPr lang="en-US" sz="1600">
                        <a:effectLst/>
                        <a:latin typeface="Gill Sans MT" panose="020B0502020104020203" pitchFamily="34" charset="0"/>
                      </a:endParaRPr>
                    </a:p>
                  </a:txBody>
                  <a:tcPr/>
                </a:tc>
                <a:tc>
                  <a:txBody>
                    <a:bodyPr/>
                    <a:lstStyle/>
                    <a:p>
                      <a:pPr marL="66675" rtl="0" fontAlgn="t">
                        <a:spcBef>
                          <a:spcPts val="0"/>
                        </a:spcBef>
                        <a:spcAft>
                          <a:spcPts val="0"/>
                        </a:spcAft>
                      </a:pPr>
                      <a:r>
                        <a:rPr lang="en-US" sz="1600" b="0" i="0" u="none" strike="noStrike">
                          <a:solidFill>
                            <a:srgbClr val="000000"/>
                          </a:solidFill>
                          <a:effectLst/>
                          <a:latin typeface="Gill Sans MT" panose="020B0502020104020203" pitchFamily="34" charset="0"/>
                        </a:rPr>
                        <a:t>2 ml/l</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0.12Rs/metre-square</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79</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1230</a:t>
                      </a:r>
                      <a:endParaRPr lang="en-US" sz="1600">
                        <a:effectLst/>
                        <a:latin typeface="Gill Sans MT" panose="020B0502020104020203" pitchFamily="34" charset="0"/>
                      </a:endParaRPr>
                    </a:p>
                  </a:txBody>
                  <a:tcPr/>
                </a:tc>
              </a:tr>
              <a:tr h="370840">
                <a:tc>
                  <a:txBody>
                    <a:bodyPr/>
                    <a:lstStyle/>
                    <a:p>
                      <a:pPr marL="340995" marR="334645" algn="ctr" rtl="0" fontAlgn="t">
                        <a:spcBef>
                          <a:spcPts val="165"/>
                        </a:spcBef>
                        <a:spcAft>
                          <a:spcPts val="0"/>
                        </a:spcAft>
                      </a:pPr>
                      <a:r>
                        <a:rPr lang="en-US" sz="1600" b="0" i="0" u="none" strike="noStrike">
                          <a:solidFill>
                            <a:srgbClr val="000000"/>
                          </a:solidFill>
                          <a:effectLst/>
                          <a:latin typeface="Gill Sans MT" panose="020B0502020104020203" pitchFamily="34" charset="0"/>
                        </a:rPr>
                        <a:t>9.2</a:t>
                      </a:r>
                      <a:endParaRPr lang="en-US" sz="1600">
                        <a:effectLst/>
                        <a:latin typeface="Gill Sans MT" panose="020B0502020104020203" pitchFamily="34" charset="0"/>
                      </a:endParaRPr>
                    </a:p>
                  </a:txBody>
                  <a:tcPr/>
                </a:tc>
                <a:tc>
                  <a:txBody>
                    <a:bodyPr/>
                    <a:lstStyle/>
                    <a:p>
                      <a:pPr marL="67945" rtl="0" fontAlgn="t">
                        <a:spcBef>
                          <a:spcPts val="165"/>
                        </a:spcBef>
                        <a:spcAft>
                          <a:spcPts val="0"/>
                        </a:spcAft>
                      </a:pPr>
                      <a:r>
                        <a:rPr lang="en-US" sz="1600" b="0" i="0" u="none" strike="noStrike" dirty="0">
                          <a:solidFill>
                            <a:srgbClr val="000000"/>
                          </a:solidFill>
                          <a:effectLst/>
                          <a:latin typeface="Gill Sans MT" panose="020B0502020104020203" pitchFamily="34" charset="0"/>
                        </a:rPr>
                        <a:t>Fungicides</a:t>
                      </a:r>
                      <a:endParaRPr lang="en-US" sz="1600" dirty="0">
                        <a:effectLst/>
                        <a:latin typeface="Gill Sans MT" panose="020B0502020104020203" pitchFamily="34" charset="0"/>
                      </a:endParaRPr>
                    </a:p>
                  </a:txBody>
                  <a:tcPr/>
                </a:tc>
                <a:tc>
                  <a:txBody>
                    <a:bodyPr/>
                    <a:lstStyle/>
                    <a:p>
                      <a:pPr marL="66675" rtl="0" fontAlgn="t">
                        <a:spcBef>
                          <a:spcPts val="165"/>
                        </a:spcBef>
                        <a:spcAft>
                          <a:spcPts val="0"/>
                        </a:spcAft>
                      </a:pPr>
                      <a:r>
                        <a:rPr lang="en-US" sz="1600" b="0" i="0" u="none" strike="noStrike">
                          <a:solidFill>
                            <a:srgbClr val="000000"/>
                          </a:solidFill>
                          <a:effectLst/>
                          <a:latin typeface="Gill Sans MT" panose="020B0502020104020203" pitchFamily="34" charset="0"/>
                        </a:rPr>
                        <a:t>ml/g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r>
              <a:tr h="370840">
                <a:tc>
                  <a:txBody>
                    <a:bodyPr/>
                    <a:lstStyle/>
                    <a:p>
                      <a:pPr marL="340995" marR="334645" algn="ctr" rtl="0" fontAlgn="t">
                        <a:spcBef>
                          <a:spcPts val="720"/>
                        </a:spcBef>
                        <a:spcAft>
                          <a:spcPts val="0"/>
                        </a:spcAft>
                      </a:pPr>
                      <a:r>
                        <a:rPr lang="en-US" sz="1600" b="0" i="0" u="none" strike="noStrike">
                          <a:solidFill>
                            <a:srgbClr val="000000"/>
                          </a:solidFill>
                          <a:effectLst/>
                          <a:latin typeface="Gill Sans MT" panose="020B0502020104020203" pitchFamily="34" charset="0"/>
                        </a:rPr>
                        <a:t>9.3</a:t>
                      </a:r>
                      <a:endParaRPr lang="en-US" sz="1600">
                        <a:effectLst/>
                        <a:latin typeface="Gill Sans MT" panose="020B0502020104020203" pitchFamily="34" charset="0"/>
                      </a:endParaRPr>
                    </a:p>
                  </a:txBody>
                  <a:tcPr/>
                </a:tc>
                <a:tc>
                  <a:txBody>
                    <a:bodyPr/>
                    <a:lstStyle/>
                    <a:p>
                      <a:pPr marL="67945" rtl="0" fontAlgn="t">
                        <a:spcBef>
                          <a:spcPts val="720"/>
                        </a:spcBef>
                        <a:spcAft>
                          <a:spcPts val="0"/>
                        </a:spcAft>
                      </a:pPr>
                      <a:r>
                        <a:rPr lang="en-US" sz="1600" b="0" i="0" u="none" strike="noStrike">
                          <a:solidFill>
                            <a:srgbClr val="000000"/>
                          </a:solidFill>
                          <a:effectLst/>
                          <a:latin typeface="Gill Sans MT" panose="020B0502020104020203" pitchFamily="34" charset="0"/>
                        </a:rPr>
                        <a:t>Herbicides</a:t>
                      </a:r>
                      <a:endParaRPr lang="en-US" sz="1600">
                        <a:effectLst/>
                        <a:latin typeface="Gill Sans MT" panose="020B0502020104020203" pitchFamily="34" charset="0"/>
                      </a:endParaRPr>
                    </a:p>
                  </a:txBody>
                  <a:tcPr/>
                </a:tc>
                <a:tc>
                  <a:txBody>
                    <a:bodyPr/>
                    <a:lstStyle/>
                    <a:p>
                      <a:pPr marL="66675" rtl="0" fontAlgn="t">
                        <a:spcBef>
                          <a:spcPts val="720"/>
                        </a:spcBef>
                        <a:spcAft>
                          <a:spcPts val="0"/>
                        </a:spcAft>
                      </a:pPr>
                      <a:r>
                        <a:rPr lang="en-US" sz="1600" b="0" i="0" u="none" strike="noStrike">
                          <a:solidFill>
                            <a:srgbClr val="000000"/>
                          </a:solidFill>
                          <a:effectLst/>
                          <a:latin typeface="Gill Sans MT" panose="020B0502020104020203" pitchFamily="34" charset="0"/>
                        </a:rPr>
                        <a:t>ml/g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r>
              <a:tr h="370840">
                <a:tc>
                  <a:txBody>
                    <a:bodyPr/>
                    <a:lstStyle/>
                    <a:p>
                      <a:pPr marL="339090" marR="334645" algn="ctr" rtl="0" fontAlgn="t">
                        <a:spcBef>
                          <a:spcPts val="0"/>
                        </a:spcBef>
                        <a:spcAft>
                          <a:spcPts val="0"/>
                        </a:spcAft>
                      </a:pPr>
                      <a:r>
                        <a:rPr lang="en-US" sz="1600" b="0" i="0" u="none" strike="noStrike" dirty="0">
                          <a:solidFill>
                            <a:srgbClr val="000000"/>
                          </a:solidFill>
                          <a:effectLst/>
                          <a:latin typeface="Gill Sans MT" panose="020B0502020104020203" pitchFamily="34" charset="0"/>
                        </a:rPr>
                        <a:t>10</a:t>
                      </a:r>
                      <a:endParaRPr lang="en-US" sz="1600" dirty="0">
                        <a:effectLst/>
                        <a:latin typeface="Gill Sans MT" panose="020B0502020104020203" pitchFamily="34" charset="0"/>
                      </a:endParaRPr>
                    </a:p>
                  </a:txBody>
                  <a:tcPr/>
                </a:tc>
                <a:tc>
                  <a:txBody>
                    <a:bodyPr/>
                    <a:lstStyle/>
                    <a:p>
                      <a:pPr marL="67945" marR="371475" rtl="0" fontAlgn="t">
                        <a:spcBef>
                          <a:spcPts val="0"/>
                        </a:spcBef>
                        <a:spcAft>
                          <a:spcPts val="0"/>
                        </a:spcAft>
                      </a:pPr>
                      <a:r>
                        <a:rPr lang="en-US" sz="1600" b="0" i="0" u="none" strike="noStrike" dirty="0">
                          <a:solidFill>
                            <a:srgbClr val="000000"/>
                          </a:solidFill>
                          <a:effectLst/>
                          <a:latin typeface="Gill Sans MT" panose="020B0502020104020203" pitchFamily="34" charset="0"/>
                        </a:rPr>
                        <a:t>Land revenue/</a:t>
                      </a:r>
                      <a:r>
                        <a:rPr lang="en-US" sz="1600" b="0" i="0" u="none" strike="noStrike" dirty="0" err="1">
                          <a:solidFill>
                            <a:srgbClr val="000000"/>
                          </a:solidFill>
                          <a:effectLst/>
                          <a:latin typeface="Gill Sans MT" panose="020B0502020104020203" pitchFamily="34" charset="0"/>
                        </a:rPr>
                        <a:t>cess</a:t>
                      </a:r>
                      <a:r>
                        <a:rPr lang="en-US" sz="1600" b="0" i="0" u="none" strike="noStrike" dirty="0">
                          <a:solidFill>
                            <a:schemeClr val="dk1"/>
                          </a:solidFill>
                          <a:effectLst/>
                          <a:latin typeface="Gill Sans MT" panose="020B0502020104020203" pitchFamily="34" charset="0"/>
                        </a:rPr>
                        <a:t> </a:t>
                      </a:r>
                      <a:r>
                        <a:rPr lang="en-US" sz="1600" b="0" i="0" u="none" strike="noStrike" dirty="0">
                          <a:solidFill>
                            <a:srgbClr val="000000"/>
                          </a:solidFill>
                          <a:effectLst/>
                          <a:latin typeface="Gill Sans MT" panose="020B0502020104020203" pitchFamily="34" charset="0"/>
                        </a:rPr>
                        <a:t>&amp; taxes</a:t>
                      </a:r>
                      <a:endParaRPr lang="en-US" sz="1600" dirty="0">
                        <a:effectLst/>
                        <a:latin typeface="Gill Sans MT" panose="020B0502020104020203" pitchFamily="34" charset="0"/>
                      </a:endParaRPr>
                    </a:p>
                  </a:txBody>
                  <a:tcPr/>
                </a:tc>
                <a:tc>
                  <a:txBody>
                    <a:bodyPr/>
                    <a:lstStyle/>
                    <a:p>
                      <a:pPr marL="66675" rtl="0" fontAlgn="t">
                        <a:spcBef>
                          <a:spcPts val="0"/>
                        </a:spcBef>
                        <a:spcAft>
                          <a:spcPts val="0"/>
                        </a:spcAft>
                      </a:pPr>
                      <a:r>
                        <a:rPr lang="en-US" sz="1600" b="0" i="0" u="none" strike="noStrike" dirty="0">
                          <a:solidFill>
                            <a:srgbClr val="000000"/>
                          </a:solidFill>
                          <a:effectLst/>
                          <a:latin typeface="Gill Sans MT" panose="020B0502020104020203" pitchFamily="34" charset="0"/>
                        </a:rPr>
                        <a:t>5 Rs/</a:t>
                      </a:r>
                      <a:r>
                        <a:rPr lang="en-US" sz="1600" b="0" i="0" u="none" strike="noStrike" dirty="0" err="1">
                          <a:solidFill>
                            <a:srgbClr val="000000"/>
                          </a:solidFill>
                          <a:effectLst/>
                          <a:latin typeface="Gill Sans MT" panose="020B0502020104020203" pitchFamily="34" charset="0"/>
                        </a:rPr>
                        <a:t>kattha</a:t>
                      </a:r>
                      <a:r>
                        <a:rPr lang="en-US" sz="1600" b="0" i="0" u="none" strike="noStrike" dirty="0">
                          <a:solidFill>
                            <a:srgbClr val="000000"/>
                          </a:solidFill>
                          <a:effectLst/>
                          <a:latin typeface="Gill Sans MT" panose="020B0502020104020203" pitchFamily="34" charset="0"/>
                        </a:rPr>
                        <a:t>/</a:t>
                      </a:r>
                      <a:r>
                        <a:rPr lang="en-US" sz="1600" b="0" i="0" u="none" strike="noStrike" dirty="0" err="1">
                          <a:solidFill>
                            <a:srgbClr val="000000"/>
                          </a:solidFill>
                          <a:effectLst/>
                          <a:latin typeface="Gill Sans MT" panose="020B0502020104020203" pitchFamily="34" charset="0"/>
                        </a:rPr>
                        <a:t>yr</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              -</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10.5</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163.6</a:t>
                      </a:r>
                      <a:endParaRPr lang="en-US" sz="1600">
                        <a:effectLst/>
                        <a:latin typeface="Gill Sans MT" panose="020B0502020104020203" pitchFamily="34" charset="0"/>
                      </a:endParaRPr>
                    </a:p>
                  </a:txBody>
                  <a:tcPr/>
                </a:tc>
              </a:tr>
              <a:tr h="370840">
                <a:tc>
                  <a:txBody>
                    <a:bodyPr/>
                    <a:lstStyle/>
                    <a:p>
                      <a:pPr marL="339090" marR="334645" algn="ctr" rtl="0" fontAlgn="t">
                        <a:spcBef>
                          <a:spcPts val="5"/>
                        </a:spcBef>
                        <a:spcAft>
                          <a:spcPts val="0"/>
                        </a:spcAft>
                      </a:pPr>
                      <a:br>
                        <a:rPr lang="en-US" sz="1600">
                          <a:effectLst/>
                          <a:latin typeface="Gill Sans MT" panose="020B0502020104020203" pitchFamily="34" charset="0"/>
                        </a:rPr>
                      </a:br>
                      <a:r>
                        <a:rPr lang="en-US" sz="1600" b="0" i="0" u="none" strike="noStrike">
                          <a:solidFill>
                            <a:srgbClr val="000000"/>
                          </a:solidFill>
                          <a:effectLst/>
                          <a:latin typeface="Gill Sans MT" panose="020B0502020104020203" pitchFamily="34" charset="0"/>
                        </a:rPr>
                        <a:t>11</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Depreciations on implements &amp; farm buildings</a:t>
                      </a:r>
                      <a:endParaRPr lang="en-US" sz="1600" dirty="0">
                        <a:effectLst/>
                        <a:latin typeface="Gill Sans MT" panose="020B0502020104020203" pitchFamily="34" charset="0"/>
                      </a:endParaRPr>
                    </a:p>
                  </a:txBody>
                  <a:tcPr/>
                </a:tc>
                <a:tc>
                  <a:txBody>
                    <a:bodyPr/>
                    <a:lstStyle/>
                    <a:p>
                      <a:pPr marL="66675" rtl="0" fontAlgn="t">
                        <a:spcBef>
                          <a:spcPts val="5"/>
                        </a:spcBef>
                        <a:spcAft>
                          <a:spcPts val="0"/>
                        </a:spcAft>
                      </a:pPr>
                      <a:r>
                        <a:rPr lang="en-US" sz="1600" b="0" i="0" u="none" strike="noStrike" dirty="0">
                          <a:solidFill>
                            <a:srgbClr val="000000"/>
                          </a:solidFill>
                          <a:effectLst/>
                          <a:latin typeface="Gill Sans MT" panose="020B0502020104020203" pitchFamily="34" charset="0"/>
                        </a:rPr>
                        <a:t>Rs. 2410</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              -</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2410</a:t>
                      </a:r>
                      <a:endParaRPr lang="en-US" sz="1600">
                        <a:effectLst/>
                        <a:latin typeface="Gill Sans MT" panose="020B0502020104020203" pitchFamily="34" charset="0"/>
                      </a:endParaRPr>
                    </a:p>
                  </a:txBody>
                  <a:tcPr/>
                </a:tc>
              </a:tr>
              <a:tr h="370840">
                <a:tc>
                  <a:txBody>
                    <a:bodyPr/>
                    <a:lstStyle/>
                    <a:p>
                      <a:pPr marL="339090" marR="334645" algn="ctr" rtl="0" fontAlgn="t">
                        <a:spcBef>
                          <a:spcPts val="0"/>
                        </a:spcBef>
                        <a:spcAft>
                          <a:spcPts val="0"/>
                        </a:spcAft>
                      </a:pPr>
                      <a:br>
                        <a:rPr lang="en-US" sz="1600">
                          <a:effectLst/>
                          <a:latin typeface="Gill Sans MT" panose="020B0502020104020203" pitchFamily="34" charset="0"/>
                        </a:rPr>
                      </a:br>
                      <a:r>
                        <a:rPr lang="en-US" sz="1600" b="0" i="0" u="none" strike="noStrike">
                          <a:solidFill>
                            <a:srgbClr val="000000"/>
                          </a:solidFill>
                          <a:effectLst/>
                          <a:latin typeface="Gill Sans MT" panose="020B0502020104020203" pitchFamily="34" charset="0"/>
                        </a:rPr>
                        <a:t>12</a:t>
                      </a:r>
                      <a:endParaRPr lang="en-US" sz="1600">
                        <a:effectLst/>
                        <a:latin typeface="Gill Sans MT" panose="020B0502020104020203" pitchFamily="34" charset="0"/>
                      </a:endParaRPr>
                    </a:p>
                  </a:txBody>
                  <a:tcPr/>
                </a:tc>
                <a:tc>
                  <a:txBody>
                    <a:bodyPr/>
                    <a:lstStyle/>
                    <a:p>
                      <a:pPr marL="67945" marR="304165" rtl="0" fontAlgn="t">
                        <a:spcBef>
                          <a:spcPts val="0"/>
                        </a:spcBef>
                        <a:spcAft>
                          <a:spcPts val="0"/>
                        </a:spcAft>
                      </a:pPr>
                      <a:r>
                        <a:rPr lang="en-US" sz="1600" b="0" i="0" u="none" strike="noStrike" dirty="0">
                          <a:solidFill>
                            <a:srgbClr val="000000"/>
                          </a:solidFill>
                          <a:effectLst/>
                          <a:latin typeface="Gill Sans MT" panose="020B0502020104020203" pitchFamily="34" charset="0"/>
                        </a:rPr>
                        <a:t>Expenses on acquisition on inputs and miscellaneous</a:t>
                      </a:r>
                      <a:endParaRPr lang="en-US" sz="1600" dirty="0">
                        <a:effectLst/>
                        <a:latin typeface="Gill Sans MT" panose="020B0502020104020203" pitchFamily="34" charset="0"/>
                      </a:endParaRPr>
                    </a:p>
                  </a:txBody>
                  <a:tcPr/>
                </a:tc>
                <a:tc>
                  <a:txBody>
                    <a:bodyPr/>
                    <a:lstStyle/>
                    <a:p>
                      <a:pPr marL="66675" rtl="0" fontAlgn="t">
                        <a:spcBef>
                          <a:spcPts val="0"/>
                        </a:spcBef>
                        <a:spcAft>
                          <a:spcPts val="0"/>
                        </a:spcAft>
                      </a:pPr>
                      <a:br>
                        <a:rPr lang="en-US" sz="1600">
                          <a:effectLst/>
                          <a:latin typeface="Gill Sans MT" panose="020B0502020104020203" pitchFamily="34" charset="0"/>
                        </a:rPr>
                      </a:br>
                      <a:r>
                        <a:rPr lang="en-US" sz="1600" b="0" i="0" u="none" strike="noStrike">
                          <a:solidFill>
                            <a:srgbClr val="000000"/>
                          </a:solidFill>
                          <a:effectLst/>
                          <a:latin typeface="Gill Sans MT" panose="020B0502020104020203" pitchFamily="34" charset="0"/>
                        </a:rPr>
                        <a:t>Rs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7.7 Rs/metre-square</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5003+79+10.5=</a:t>
                      </a:r>
                      <a:endParaRPr lang="en-US" sz="1600">
                        <a:effectLst/>
                        <a:latin typeface="Gill Sans MT" panose="020B0502020104020203" pitchFamily="34" charset="0"/>
                      </a:endParaRPr>
                    </a:p>
                    <a:p>
                      <a:pPr rtl="0" fontAlgn="t">
                        <a:spcBef>
                          <a:spcPts val="0"/>
                        </a:spcBef>
                        <a:spcAft>
                          <a:spcPts val="0"/>
                        </a:spcAft>
                      </a:pPr>
                      <a:r>
                        <a:rPr lang="en-US" sz="1600" b="0" i="0" u="none" strike="noStrike">
                          <a:solidFill>
                            <a:srgbClr val="000000"/>
                          </a:solidFill>
                          <a:effectLst/>
                          <a:latin typeface="Gill Sans MT" panose="020B0502020104020203" pitchFamily="34" charset="0"/>
                        </a:rPr>
                        <a:t>Rs. 5082.5</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Rs.42749+1230+163= Rs 44,142</a:t>
                      </a:r>
                      <a:endParaRPr lang="en-US" sz="1600" dirty="0">
                        <a:effectLst/>
                        <a:latin typeface="Gill Sans MT" panose="020B0502020104020203" pitchFamily="34" charset="0"/>
                      </a:endParaRPr>
                    </a:p>
                  </a:txBody>
                  <a:tcPr/>
                </a:tc>
              </a:tr>
              <a:tr h="370840">
                <a:tc>
                  <a:txBody>
                    <a:bodyPr/>
                    <a:lstStyle/>
                    <a:p>
                      <a:pPr marL="339090" marR="334645" algn="ctr" rtl="0" fontAlgn="t">
                        <a:spcBef>
                          <a:spcPts val="575"/>
                        </a:spcBef>
                        <a:spcAft>
                          <a:spcPts val="0"/>
                        </a:spcAft>
                      </a:pPr>
                      <a:r>
                        <a:rPr lang="en-US" sz="1600" b="0" i="0" u="none" strike="noStrike">
                          <a:solidFill>
                            <a:srgbClr val="000000"/>
                          </a:solidFill>
                          <a:effectLst/>
                          <a:latin typeface="Gill Sans MT" panose="020B0502020104020203" pitchFamily="34" charset="0"/>
                        </a:rPr>
                        <a:t>13</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Interest on</a:t>
                      </a:r>
                      <a:r>
                        <a:rPr lang="en-US" sz="1600" b="0" i="0" u="none" strike="noStrike" dirty="0">
                          <a:solidFill>
                            <a:schemeClr val="dk1"/>
                          </a:solidFill>
                          <a:effectLst/>
                          <a:latin typeface="Gill Sans MT" panose="020B0502020104020203" pitchFamily="34" charset="0"/>
                        </a:rPr>
                        <a:t> </a:t>
                      </a:r>
                      <a:r>
                        <a:rPr lang="en-US" sz="1600" b="0" i="0" u="none" strike="noStrike" dirty="0">
                          <a:solidFill>
                            <a:srgbClr val="000000"/>
                          </a:solidFill>
                          <a:effectLst/>
                          <a:latin typeface="Gill Sans MT" panose="020B0502020104020203" pitchFamily="34" charset="0"/>
                        </a:rPr>
                        <a:t>working capital</a:t>
                      </a:r>
                      <a:endParaRPr lang="en-US" sz="1600" dirty="0">
                        <a:effectLst/>
                        <a:latin typeface="Gill Sans MT" panose="020B0502020104020203" pitchFamily="34" charset="0"/>
                      </a:endParaRPr>
                    </a:p>
                  </a:txBody>
                  <a:tcPr/>
                </a:tc>
                <a:tc>
                  <a:txBody>
                    <a:bodyPr/>
                    <a:lstStyle/>
                    <a:p>
                      <a:pPr marL="66675" rtl="0" fontAlgn="t">
                        <a:spcBef>
                          <a:spcPts val="575"/>
                        </a:spcBef>
                        <a:spcAft>
                          <a:spcPts val="0"/>
                        </a:spcAft>
                      </a:pPr>
                      <a:r>
                        <a:rPr lang="en-US" sz="1600" b="0" i="0" u="none" strike="noStrike">
                          <a:solidFill>
                            <a:srgbClr val="000000"/>
                          </a:solidFill>
                          <a:effectLst/>
                          <a:latin typeface="Gill Sans MT" panose="020B0502020104020203" pitchFamily="34" charset="0"/>
                        </a:rPr>
                        <a:t>Per cent</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r>
              <a:tr h="370840">
                <a:tc>
                  <a:txBody>
                    <a:bodyPr/>
                    <a:lstStyle/>
                    <a:p>
                      <a:pPr marL="339090" marR="334645" algn="ctr" rtl="0" fontAlgn="t">
                        <a:spcBef>
                          <a:spcPts val="575"/>
                        </a:spcBef>
                        <a:spcAft>
                          <a:spcPts val="0"/>
                        </a:spcAft>
                      </a:pPr>
                      <a:r>
                        <a:rPr lang="en-US" sz="1600" b="0" i="0" u="none" strike="noStrike">
                          <a:solidFill>
                            <a:srgbClr val="000000"/>
                          </a:solidFill>
                          <a:effectLst/>
                          <a:latin typeface="Gill Sans MT" panose="020B0502020104020203" pitchFamily="34" charset="0"/>
                        </a:rPr>
                        <a:t>14</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Rental value of</a:t>
                      </a:r>
                      <a:r>
                        <a:rPr lang="en-US" sz="1600" b="0" i="0" u="none" strike="noStrike" dirty="0">
                          <a:solidFill>
                            <a:schemeClr val="dk1"/>
                          </a:solidFill>
                          <a:effectLst/>
                          <a:latin typeface="Gill Sans MT" panose="020B0502020104020203" pitchFamily="34" charset="0"/>
                        </a:rPr>
                        <a:t> </a:t>
                      </a:r>
                      <a:r>
                        <a:rPr lang="en-US" sz="1600" b="0" i="0" u="none" strike="noStrike" dirty="0">
                          <a:solidFill>
                            <a:srgbClr val="000000"/>
                          </a:solidFill>
                          <a:effectLst/>
                          <a:latin typeface="Gill Sans MT" panose="020B0502020104020203" pitchFamily="34" charset="0"/>
                        </a:rPr>
                        <a:t>land</a:t>
                      </a:r>
                      <a:endParaRPr lang="en-US" sz="1600" dirty="0">
                        <a:effectLst/>
                        <a:latin typeface="Gill Sans MT" panose="020B0502020104020203" pitchFamily="34" charset="0"/>
                      </a:endParaRPr>
                    </a:p>
                  </a:txBody>
                  <a:tcPr/>
                </a:tc>
                <a:tc>
                  <a:txBody>
                    <a:bodyPr/>
                    <a:lstStyle/>
                    <a:p>
                      <a:pPr marL="66675" rtl="0" fontAlgn="t">
                        <a:spcBef>
                          <a:spcPts val="575"/>
                        </a:spcBef>
                        <a:spcAft>
                          <a:spcPts val="0"/>
                        </a:spcAft>
                      </a:pPr>
                      <a:r>
                        <a:rPr lang="en-US" sz="1600" b="0" i="0" u="none" strike="noStrike">
                          <a:solidFill>
                            <a:srgbClr val="000000"/>
                          </a:solidFill>
                          <a:effectLst/>
                          <a:latin typeface="Gill Sans MT" panose="020B0502020104020203" pitchFamily="34" charset="0"/>
                        </a:rPr>
                        <a:t>Rs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r>
              <a:tr h="370840">
                <a:tc>
                  <a:txBody>
                    <a:bodyPr/>
                    <a:lstStyle/>
                    <a:p>
                      <a:pPr marL="339090" marR="334645" algn="ctr" rtl="0" fontAlgn="t">
                        <a:spcBef>
                          <a:spcPts val="580"/>
                        </a:spcBef>
                        <a:spcAft>
                          <a:spcPts val="0"/>
                        </a:spcAft>
                      </a:pPr>
                      <a:r>
                        <a:rPr lang="en-US" sz="1600" b="0" i="0" u="none" strike="noStrike">
                          <a:solidFill>
                            <a:srgbClr val="000000"/>
                          </a:solidFill>
                          <a:effectLst/>
                          <a:latin typeface="Gill Sans MT" panose="020B0502020104020203" pitchFamily="34" charset="0"/>
                        </a:rPr>
                        <a:t>15</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Family male</a:t>
                      </a:r>
                      <a:r>
                        <a:rPr lang="en-US" sz="1600" b="0" i="0" u="none" strike="noStrike" dirty="0">
                          <a:solidFill>
                            <a:schemeClr val="dk1"/>
                          </a:solidFill>
                          <a:effectLst/>
                          <a:latin typeface="Gill Sans MT" panose="020B0502020104020203" pitchFamily="34" charset="0"/>
                        </a:rPr>
                        <a:t> </a:t>
                      </a:r>
                      <a:r>
                        <a:rPr lang="en-US" sz="1600" b="0" i="0" u="none" strike="noStrike" dirty="0" err="1">
                          <a:solidFill>
                            <a:srgbClr val="000000"/>
                          </a:solidFill>
                          <a:effectLst/>
                          <a:latin typeface="Gill Sans MT" panose="020B0502020104020203" pitchFamily="34" charset="0"/>
                        </a:rPr>
                        <a:t>labourers</a:t>
                      </a:r>
                      <a:endParaRPr lang="en-US" sz="1600" dirty="0">
                        <a:effectLst/>
                        <a:latin typeface="Gill Sans MT" panose="020B0502020104020203" pitchFamily="34" charset="0"/>
                      </a:endParaRPr>
                    </a:p>
                  </a:txBody>
                  <a:tcPr/>
                </a:tc>
                <a:tc>
                  <a:txBody>
                    <a:bodyPr/>
                    <a:lstStyle/>
                    <a:p>
                      <a:pPr marL="66675" rtl="0" fontAlgn="t">
                        <a:spcBef>
                          <a:spcPts val="580"/>
                        </a:spcBef>
                        <a:spcAft>
                          <a:spcPts val="0"/>
                        </a:spcAft>
                      </a:pPr>
                      <a:r>
                        <a:rPr lang="en-US" sz="1600" b="0" i="0" u="none" strike="noStrike">
                          <a:solidFill>
                            <a:srgbClr val="000000"/>
                          </a:solidFill>
                          <a:effectLst/>
                          <a:latin typeface="Gill Sans MT" panose="020B0502020104020203" pitchFamily="34" charset="0"/>
                        </a:rPr>
                        <a:t>5 Man days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5.95 Rs/m^2</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3900</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60,747</a:t>
                      </a:r>
                      <a:endParaRPr lang="en-US" sz="1600">
                        <a:effectLst/>
                        <a:latin typeface="Gill Sans MT" panose="020B0502020104020203" pitchFamily="34" charset="0"/>
                      </a:endParaRPr>
                    </a:p>
                  </a:txBody>
                  <a:tcPr/>
                </a:tc>
              </a:tr>
              <a:tr h="370840">
                <a:tc>
                  <a:txBody>
                    <a:bodyPr/>
                    <a:lstStyle/>
                    <a:p>
                      <a:pPr marL="339090" marR="334645" algn="ctr" rtl="0" fontAlgn="t">
                        <a:spcBef>
                          <a:spcPts val="575"/>
                        </a:spcBef>
                        <a:spcAft>
                          <a:spcPts val="0"/>
                        </a:spcAft>
                      </a:pPr>
                      <a:r>
                        <a:rPr lang="en-US" sz="1600" b="0" i="0" u="none" strike="noStrike">
                          <a:solidFill>
                            <a:srgbClr val="000000"/>
                          </a:solidFill>
                          <a:effectLst/>
                          <a:latin typeface="Gill Sans MT" panose="020B0502020104020203" pitchFamily="34" charset="0"/>
                        </a:rPr>
                        <a:t>16</a:t>
                      </a:r>
                      <a:endParaRPr lang="en-US" sz="1600">
                        <a:effectLst/>
                        <a:latin typeface="Gill Sans MT" panose="020B0502020104020203" pitchFamily="34" charset="0"/>
                      </a:endParaRPr>
                    </a:p>
                  </a:txBody>
                  <a:tcPr/>
                </a:tc>
                <a:tc>
                  <a:txBody>
                    <a:bodyPr/>
                    <a:lstStyle/>
                    <a:p>
                      <a:pPr marL="67945" rtl="0" fontAlgn="t">
                        <a:spcBef>
                          <a:spcPts val="0"/>
                        </a:spcBef>
                        <a:spcAft>
                          <a:spcPts val="0"/>
                        </a:spcAft>
                      </a:pPr>
                      <a:r>
                        <a:rPr lang="en-US" sz="1600" b="0" i="0" u="none" strike="noStrike" dirty="0">
                          <a:solidFill>
                            <a:srgbClr val="000000"/>
                          </a:solidFill>
                          <a:effectLst/>
                          <a:latin typeface="Gill Sans MT" panose="020B0502020104020203" pitchFamily="34" charset="0"/>
                        </a:rPr>
                        <a:t>Family female</a:t>
                      </a:r>
                      <a:r>
                        <a:rPr lang="en-US" sz="1600" b="0" i="0" u="none" strike="noStrike" dirty="0">
                          <a:solidFill>
                            <a:schemeClr val="dk1"/>
                          </a:solidFill>
                          <a:effectLst/>
                          <a:latin typeface="Gill Sans MT" panose="020B0502020104020203" pitchFamily="34" charset="0"/>
                        </a:rPr>
                        <a:t> </a:t>
                      </a:r>
                      <a:r>
                        <a:rPr lang="en-US" sz="1600" b="0" i="0" u="none" strike="noStrike" dirty="0" err="1">
                          <a:solidFill>
                            <a:srgbClr val="000000"/>
                          </a:solidFill>
                          <a:effectLst/>
                          <a:latin typeface="Gill Sans MT" panose="020B0502020104020203" pitchFamily="34" charset="0"/>
                        </a:rPr>
                        <a:t>labourers</a:t>
                      </a:r>
                      <a:endParaRPr lang="en-US" sz="1600" dirty="0">
                        <a:effectLst/>
                        <a:latin typeface="Gill Sans MT" panose="020B0502020104020203" pitchFamily="34" charset="0"/>
                      </a:endParaRPr>
                    </a:p>
                  </a:txBody>
                  <a:tcPr/>
                </a:tc>
                <a:tc>
                  <a:txBody>
                    <a:bodyPr/>
                    <a:lstStyle/>
                    <a:p>
                      <a:pPr marL="66675" rtl="0" fontAlgn="t">
                        <a:spcBef>
                          <a:spcPts val="575"/>
                        </a:spcBef>
                        <a:spcAft>
                          <a:spcPts val="0"/>
                        </a:spcAft>
                      </a:pPr>
                      <a:r>
                        <a:rPr lang="en-US" sz="1600" b="0" i="0" u="none" strike="noStrike">
                          <a:solidFill>
                            <a:srgbClr val="000000"/>
                          </a:solidFill>
                          <a:effectLst/>
                          <a:latin typeface="Gill Sans MT" panose="020B0502020104020203" pitchFamily="34" charset="0"/>
                        </a:rPr>
                        <a:t>3 Man days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1.5 Rs/m^2</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1000</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15,576</a:t>
                      </a:r>
                      <a:endParaRPr lang="en-US" sz="1600">
                        <a:effectLst/>
                        <a:latin typeface="Gill Sans MT" panose="020B0502020104020203" pitchFamily="34" charset="0"/>
                      </a:endParaRPr>
                    </a:p>
                  </a:txBody>
                  <a:tcPr/>
                </a:tc>
              </a:tr>
              <a:tr h="370840">
                <a:tc>
                  <a:txBody>
                    <a:bodyPr/>
                    <a:lstStyle/>
                    <a:p>
                      <a:pPr marL="339090" marR="334645" algn="ctr" rtl="0" fontAlgn="t">
                        <a:spcBef>
                          <a:spcPts val="370"/>
                        </a:spcBef>
                        <a:spcAft>
                          <a:spcPts val="0"/>
                        </a:spcAft>
                      </a:pPr>
                      <a:r>
                        <a:rPr lang="en-US" sz="1600" b="0" i="0" u="none" strike="noStrike">
                          <a:solidFill>
                            <a:srgbClr val="000000"/>
                          </a:solidFill>
                          <a:effectLst/>
                          <a:latin typeface="Gill Sans MT" panose="020B0502020104020203" pitchFamily="34" charset="0"/>
                        </a:rPr>
                        <a:t>17</a:t>
                      </a:r>
                      <a:endParaRPr lang="en-US" sz="1600">
                        <a:effectLst/>
                        <a:latin typeface="Gill Sans MT" panose="020B0502020104020203" pitchFamily="34" charset="0"/>
                      </a:endParaRPr>
                    </a:p>
                  </a:txBody>
                  <a:tcPr/>
                </a:tc>
                <a:tc>
                  <a:txBody>
                    <a:bodyPr/>
                    <a:lstStyle/>
                    <a:p>
                      <a:pPr marL="67945" rtl="0" fontAlgn="t">
                        <a:spcBef>
                          <a:spcPts val="370"/>
                        </a:spcBef>
                        <a:spcAft>
                          <a:spcPts val="0"/>
                        </a:spcAft>
                      </a:pPr>
                      <a:r>
                        <a:rPr lang="en-US" sz="1600" b="0" i="0" u="none" strike="noStrike">
                          <a:solidFill>
                            <a:srgbClr val="000000"/>
                          </a:solidFill>
                          <a:effectLst/>
                          <a:latin typeface="Gill Sans MT" panose="020B0502020104020203" pitchFamily="34" charset="0"/>
                        </a:rPr>
                        <a:t>Total</a:t>
                      </a:r>
                      <a:endParaRPr lang="en-US" sz="1600">
                        <a:effectLst/>
                        <a:latin typeface="Gill Sans MT" panose="020B0502020104020203" pitchFamily="34" charset="0"/>
                      </a:endParaRPr>
                    </a:p>
                  </a:txBody>
                  <a:tcPr/>
                </a:tc>
                <a:tc>
                  <a:txBody>
                    <a:bodyPr/>
                    <a:lstStyle/>
                    <a:p>
                      <a:pPr marL="66675" rtl="0" fontAlgn="t">
                        <a:spcBef>
                          <a:spcPts val="370"/>
                        </a:spcBef>
                        <a:spcAft>
                          <a:spcPts val="0"/>
                        </a:spcAft>
                      </a:pPr>
                      <a:r>
                        <a:rPr lang="en-US" sz="1600" b="0" i="0" u="none" strike="noStrike">
                          <a:solidFill>
                            <a:srgbClr val="000000"/>
                          </a:solidFill>
                          <a:effectLst/>
                          <a:latin typeface="Gill Sans MT" panose="020B0502020104020203" pitchFamily="34" charset="0"/>
                        </a:rPr>
                        <a:t>Rs</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15.24 Rs/m^2</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9,982.5</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1,20,465</a:t>
                      </a:r>
                      <a:endParaRPr lang="en-US" sz="1600">
                        <a:effectLst/>
                        <a:latin typeface="Gill Sans MT" panose="020B0502020104020203" pitchFamily="34" charset="0"/>
                      </a:endParaRPr>
                    </a:p>
                  </a:txBody>
                  <a:tcPr/>
                </a:tc>
              </a:tr>
              <a:tr h="370840">
                <a:tc>
                  <a:txBody>
                    <a:bodyPr/>
                    <a:lstStyle/>
                    <a:p>
                      <a:pPr marL="339090" marR="334645" algn="ctr" rtl="0" fontAlgn="t">
                        <a:spcBef>
                          <a:spcPts val="5"/>
                        </a:spcBef>
                        <a:spcAft>
                          <a:spcPts val="0"/>
                        </a:spcAft>
                      </a:pPr>
                      <a:br>
                        <a:rPr lang="en-US" sz="1600">
                          <a:effectLst/>
                          <a:latin typeface="Gill Sans MT" panose="020B0502020104020203" pitchFamily="34" charset="0"/>
                        </a:rPr>
                      </a:br>
                      <a:r>
                        <a:rPr lang="en-US" sz="1600" b="0" i="0" u="none" strike="noStrike">
                          <a:solidFill>
                            <a:srgbClr val="000000"/>
                          </a:solidFill>
                          <a:effectLst/>
                          <a:latin typeface="Gill Sans MT" panose="020B0502020104020203" pitchFamily="34" charset="0"/>
                        </a:rPr>
                        <a:t>18</a:t>
                      </a:r>
                      <a:endParaRPr lang="en-US" sz="1600">
                        <a:effectLst/>
                        <a:latin typeface="Gill Sans MT" panose="020B0502020104020203" pitchFamily="34" charset="0"/>
                      </a:endParaRPr>
                    </a:p>
                  </a:txBody>
                  <a:tcPr/>
                </a:tc>
                <a:tc>
                  <a:txBody>
                    <a:bodyPr/>
                    <a:lstStyle/>
                    <a:p>
                      <a:pPr marL="67945" marR="224790" rtl="0" fontAlgn="t">
                        <a:spcBef>
                          <a:spcPts val="0"/>
                        </a:spcBef>
                        <a:spcAft>
                          <a:spcPts val="0"/>
                        </a:spcAft>
                      </a:pPr>
                      <a:r>
                        <a:rPr lang="en-US" sz="1600" b="0" i="0" u="none" strike="noStrike" dirty="0">
                          <a:solidFill>
                            <a:srgbClr val="000000"/>
                          </a:solidFill>
                          <a:effectLst/>
                          <a:latin typeface="Gill Sans MT" panose="020B0502020104020203" pitchFamily="34" charset="0"/>
                        </a:rPr>
                        <a:t>Supervision charges 10% of total cost</a:t>
                      </a:r>
                      <a:endParaRPr lang="en-US" sz="1600" dirty="0">
                        <a:effectLst/>
                        <a:latin typeface="Gill Sans MT" panose="020B0502020104020203" pitchFamily="34" charset="0"/>
                      </a:endParaRPr>
                    </a:p>
                  </a:txBody>
                  <a:tcPr/>
                </a:tc>
                <a:tc>
                  <a:txBody>
                    <a:bodyPr/>
                    <a:lstStyle/>
                    <a:p>
                      <a:pPr marL="66675" rtl="0" fontAlgn="t">
                        <a:spcBef>
                          <a:spcPts val="5"/>
                        </a:spcBef>
                        <a:spcAft>
                          <a:spcPts val="0"/>
                        </a:spcAft>
                      </a:pPr>
                      <a:r>
                        <a:rPr lang="en-US" sz="1600" b="0" i="0" u="none" strike="noStrike" dirty="0">
                          <a:solidFill>
                            <a:srgbClr val="000000"/>
                          </a:solidFill>
                          <a:effectLst/>
                          <a:latin typeface="Gill Sans MT" panose="020B0502020104020203" pitchFamily="34" charset="0"/>
                        </a:rPr>
                        <a:t>Rs</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1.52Rs/metre-square</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Rs. 998.25</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Rs. 12,046.5</a:t>
                      </a:r>
                      <a:endParaRPr lang="en-US" sz="1600" dirty="0">
                        <a:effectLst/>
                        <a:latin typeface="Gill Sans MT" panose="020B0502020104020203" pitchFamily="34" charset="0"/>
                      </a:endParaRPr>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6" y="3449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Cost of cultivation of Wheat @ Area 0.0642 (ha)</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6" name="TextBox 5"/>
          <p:cNvSpPr txBox="1"/>
          <p:nvPr/>
        </p:nvSpPr>
        <p:spPr>
          <a:xfrm>
            <a:off x="2461021" y="1813927"/>
            <a:ext cx="7269955" cy="1733808"/>
          </a:xfrm>
          <a:prstGeom prst="rect">
            <a:avLst/>
          </a:prstGeom>
          <a:solidFill>
            <a:schemeClr val="accent2">
              <a:lumMod val="20000"/>
              <a:lumOff val="80000"/>
            </a:schemeClr>
          </a:solidFill>
        </p:spPr>
        <p:txBody>
          <a:bodyPr wrap="square">
            <a:spAutoFit/>
          </a:bodyPr>
          <a:lstStyle/>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Total cost of cultivation: (Row no. 17 + Row no. 18)  = Rs. 1,32,512</a:t>
            </a:r>
            <a:endParaRPr lang="en-US" sz="1800" b="0" i="0" u="none" strike="noStrike" dirty="0">
              <a:solidFill>
                <a:srgbClr val="000000"/>
              </a:solidFill>
              <a:effectLst/>
              <a:latin typeface="Times New Roman" panose="02020603050405020304" pitchFamily="18" charset="0"/>
            </a:endParaRPr>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Yield Grain</a:t>
            </a:r>
            <a:r>
              <a:rPr lang="en-US" dirty="0">
                <a:solidFill>
                  <a:srgbClr val="000000"/>
                </a:solidFill>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23.36  q/ha  and  Straw = 32.7 q/ha</a:t>
            </a:r>
            <a:endParaRPr lang="en-US" sz="1800" b="0" i="0" u="none" strike="noStrike" dirty="0">
              <a:solidFill>
                <a:srgbClr val="000000"/>
              </a:solidFill>
              <a:effectLst/>
              <a:latin typeface="Times New Roman" panose="02020603050405020304" pitchFamily="18" charset="0"/>
            </a:endParaRPr>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Price Grain @ Rs 20000 per quintal and Straw @ Rs. 900 per quintal</a:t>
            </a:r>
            <a:endParaRPr lang="en-US" dirty="0"/>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Gross return = Rs 496630</a:t>
            </a:r>
            <a:endParaRPr lang="en-US" dirty="0"/>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Net Profit Rs = (Row no. 22 - Row No. 19) = Rs. 3,65,118</a:t>
            </a:r>
            <a:endParaRPr lang="en-US" sz="1800" b="0" i="0" u="none" strike="noStrike" dirty="0">
              <a:solidFill>
                <a:srgbClr val="000000"/>
              </a:solidFill>
              <a:effectLst/>
              <a:latin typeface="Times New Roman" panose="02020603050405020304" pitchFamily="18" charset="0"/>
            </a:endParaRPr>
          </a:p>
        </p:txBody>
      </p:sp>
      <p:sp>
        <p:nvSpPr>
          <p:cNvPr id="8" name="TextBox 7"/>
          <p:cNvSpPr txBox="1"/>
          <p:nvPr/>
        </p:nvSpPr>
        <p:spPr>
          <a:xfrm>
            <a:off x="4313631" y="4127178"/>
            <a:ext cx="3564733" cy="1051570"/>
          </a:xfrm>
          <a:prstGeom prst="rect">
            <a:avLst/>
          </a:prstGeom>
          <a:solidFill>
            <a:schemeClr val="accent4">
              <a:lumMod val="40000"/>
              <a:lumOff val="60000"/>
            </a:schemeClr>
          </a:solidFill>
        </p:spPr>
        <p:txBody>
          <a:bodyPr wrap="square">
            <a:spAutoFit/>
          </a:bodyPr>
          <a:lstStyle/>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1 acre = 26 </a:t>
            </a:r>
            <a:r>
              <a:rPr lang="en-US" sz="1800" b="0" i="0" u="none" strike="noStrike" dirty="0" err="1">
                <a:solidFill>
                  <a:srgbClr val="000000"/>
                </a:solidFill>
                <a:effectLst/>
                <a:latin typeface="Times New Roman" panose="02020603050405020304" pitchFamily="18" charset="0"/>
              </a:rPr>
              <a:t>Kattha</a:t>
            </a:r>
            <a:endParaRPr lang="en-US" dirty="0">
              <a:solidFill>
                <a:srgbClr val="000000"/>
              </a:solidFill>
              <a:latin typeface="Times New Roman" panose="02020603050405020304" pitchFamily="18" charset="0"/>
            </a:endParaRPr>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1 </a:t>
            </a:r>
            <a:r>
              <a:rPr lang="en-US" sz="1800" b="0" i="0" u="none" strike="noStrike" dirty="0" err="1">
                <a:solidFill>
                  <a:srgbClr val="000000"/>
                </a:solidFill>
                <a:effectLst/>
                <a:latin typeface="Times New Roman" panose="02020603050405020304" pitchFamily="18" charset="0"/>
              </a:rPr>
              <a:t>Kattha</a:t>
            </a:r>
            <a:r>
              <a:rPr lang="en-US" sz="1800" b="0" i="0" u="none" strike="noStrike" dirty="0">
                <a:solidFill>
                  <a:srgbClr val="000000"/>
                </a:solidFill>
                <a:effectLst/>
                <a:latin typeface="Times New Roman" panose="02020603050405020304" pitchFamily="18" charset="0"/>
              </a:rPr>
              <a:t> = 157 </a:t>
            </a:r>
            <a:r>
              <a:rPr lang="en-US" sz="1800" b="0" i="0" u="none" strike="noStrike" dirty="0" err="1">
                <a:solidFill>
                  <a:srgbClr val="000000"/>
                </a:solidFill>
                <a:effectLst/>
                <a:latin typeface="Times New Roman" panose="02020603050405020304" pitchFamily="18" charset="0"/>
              </a:rPr>
              <a:t>metre</a:t>
            </a:r>
            <a:r>
              <a:rPr lang="en-US" sz="1800" b="0" i="0" u="none" strike="noStrike" dirty="0">
                <a:solidFill>
                  <a:srgbClr val="000000"/>
                </a:solidFill>
                <a:effectLst/>
                <a:latin typeface="Times New Roman" panose="02020603050405020304" pitchFamily="18" charset="0"/>
              </a:rPr>
              <a:t>-square</a:t>
            </a:r>
            <a:endParaRPr lang="en-US" sz="1800" b="0" i="0" u="none" strike="noStrike" dirty="0">
              <a:solidFill>
                <a:srgbClr val="000000"/>
              </a:solidFill>
              <a:effectLst/>
              <a:latin typeface="Times New Roman" panose="02020603050405020304" pitchFamily="18" charset="0"/>
            </a:endParaRPr>
          </a:p>
          <a:p>
            <a:pPr marL="400050" indent="-285750" rtl="0" fontAlgn="base">
              <a:spcBef>
                <a:spcPts val="45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1 hectare = 65 </a:t>
            </a:r>
            <a:r>
              <a:rPr lang="en-US" sz="1800" b="0" i="0" u="none" strike="noStrike" dirty="0" err="1">
                <a:solidFill>
                  <a:srgbClr val="000000"/>
                </a:solidFill>
                <a:effectLst/>
                <a:latin typeface="Times New Roman" panose="02020603050405020304" pitchFamily="18" charset="0"/>
              </a:rPr>
              <a:t>Kattha</a:t>
            </a:r>
            <a:endParaRPr lang="en-US" sz="1800" b="0" i="0" u="none" strike="noStrike" dirty="0">
              <a:solidFill>
                <a:srgbClr val="000000"/>
              </a:solidFill>
              <a:effectLst/>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 group of people standing under a tree&#10;&#10;Description automatically generated with low confidence"/>
          <p:cNvPicPr>
            <a:picLocks noChangeAspect="1" noChangeArrowheads="1"/>
          </p:cNvPicPr>
          <p:nvPr/>
        </p:nvPicPr>
        <p:blipFill rotWithShape="1">
          <a:blip r:embed="rId1">
            <a:extLst>
              <a:ext uri="{28A0092B-C50C-407E-A947-70E740481C1C}">
                <a14:useLocalDpi xmlns:a14="http://schemas.microsoft.com/office/drawing/2010/main" val="0"/>
              </a:ext>
            </a:extLst>
          </a:blip>
          <a:srcRect t="31545" r="9092" b="14514"/>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p:cNvSpPr>
            <a:spLocks noGrp="1" noRot="1" noChangeAspect="1" noMove="1" noResize="1" noEditPoints="1" noAdjustHandles="1" noChangeArrowheads="1" noChangeShapeType="1" noTextEdit="1"/>
          </p:cNvSpPr>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p:cNvSpPr>
            <a:spLocks noGrp="1" noRot="1" noChangeAspect="1" noMove="1" noResize="1" noEditPoints="1" noAdjustHandles="1" noChangeArrowheads="1" noChangeShapeType="1" noTextEdit="1"/>
          </p:cNvSpPr>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3" name="Rectangle 5132"/>
          <p:cNvSpPr>
            <a:spLocks noGrp="1" noRot="1" noChangeAspect="1" noMove="1" noResize="1" noEditPoints="1" noAdjustHandles="1" noChangeArrowheads="1" noChangeShapeType="1" noTextEdit="1"/>
          </p:cNvSpPr>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361569" y="1792733"/>
            <a:ext cx="2871599" cy="659891"/>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dirty="0">
                <a:ln w="22225">
                  <a:solidFill>
                    <a:schemeClr val="accent2"/>
                  </a:solidFill>
                  <a:prstDash val="solid"/>
                </a:ln>
                <a:latin typeface="+mj-lt"/>
                <a:ea typeface="+mj-ea"/>
                <a:cs typeface="+mj-cs"/>
              </a:rPr>
              <a:t>Horticultural</a:t>
            </a:r>
            <a:endParaRPr lang="en-US" sz="4000" b="1" cap="none" spc="0" dirty="0">
              <a:ln w="22225">
                <a:solidFill>
                  <a:schemeClr val="accent2"/>
                </a:solidFill>
                <a:prstDash val="solid"/>
              </a:ln>
              <a:effectLst/>
              <a:latin typeface="+mj-lt"/>
              <a:ea typeface="+mj-ea"/>
              <a:cs typeface="+mj-cs"/>
            </a:endParaRPr>
          </a:p>
        </p:txBody>
      </p:sp>
      <p:sp>
        <p:nvSpPr>
          <p:cNvPr id="7" name="TextBox 6"/>
          <p:cNvSpPr txBox="1"/>
          <p:nvPr/>
        </p:nvSpPr>
        <p:spPr>
          <a:xfrm>
            <a:off x="0" y="2530173"/>
            <a:ext cx="4605338" cy="923330"/>
          </a:xfrm>
          <a:prstGeom prst="rect">
            <a:avLst/>
          </a:prstGeom>
          <a:noFill/>
        </p:spPr>
        <p:txBody>
          <a:bodyPr wrap="square">
            <a:spAutoFit/>
          </a:bodyPr>
          <a:lstStyle/>
          <a:p>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lang="en-US" sz="5400" dirty="0"/>
          </a:p>
        </p:txBody>
      </p:sp>
      <p:sp>
        <p:nvSpPr>
          <p:cNvPr id="8" name="Rectangle 7"/>
          <p:cNvSpPr/>
          <p:nvPr/>
        </p:nvSpPr>
        <p:spPr>
          <a:xfrm>
            <a:off x="0" y="-26386"/>
            <a:ext cx="12192000" cy="688438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p:cNvCxnSpPr>
            <a:endCxn id="31" idx="0"/>
          </p:cNvCxnSpPr>
          <p:nvPr/>
        </p:nvCxnSpPr>
        <p:spPr>
          <a:xfrm>
            <a:off x="10436577" y="4492908"/>
            <a:ext cx="718763" cy="476062"/>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583084" y="2035952"/>
            <a:ext cx="343042" cy="678742"/>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6" idx="0"/>
          </p:cNvCxnSpPr>
          <p:nvPr/>
        </p:nvCxnSpPr>
        <p:spPr>
          <a:xfrm flipH="1">
            <a:off x="8811616" y="4492908"/>
            <a:ext cx="273735" cy="82206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7285869" y="4166267"/>
            <a:ext cx="1067788" cy="60606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196129" y="4345347"/>
            <a:ext cx="535248" cy="58331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1235377" y="2083923"/>
            <a:ext cx="473768" cy="609556"/>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165692" y="4469299"/>
            <a:ext cx="488572" cy="624616"/>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6" y="3449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Canopy management</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7" name="Rounded Rectangle 4"/>
          <p:cNvSpPr/>
          <p:nvPr/>
        </p:nvSpPr>
        <p:spPr>
          <a:xfrm>
            <a:off x="4088231" y="1479961"/>
            <a:ext cx="2766645" cy="149828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rPr>
              <a:t>Canopy management</a:t>
            </a:r>
            <a:endParaRPr kumimoji="0" lang="en-US" sz="2000" b="1"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endParaRPr>
          </a:p>
          <a:p>
            <a:pPr algn="ctr" defTabSz="609600" fontAlgn="base">
              <a:spcBef>
                <a:spcPct val="0"/>
              </a:spcBef>
              <a:spcAft>
                <a:spcPct val="0"/>
              </a:spcAft>
              <a:defRPr/>
            </a:pPr>
            <a:r>
              <a:rPr lang="en-US" sz="1400" dirty="0">
                <a:solidFill>
                  <a:schemeClr val="bg1"/>
                </a:solidFill>
                <a:latin typeface="Gill Sans MT" panose="020B0502020104020203" pitchFamily="34" charset="0"/>
              </a:rPr>
              <a:t>M</a:t>
            </a:r>
            <a:r>
              <a:rPr kumimoji="0" lang="en-US" sz="1400" b="0" i="0" u="none" strike="noStrike" kern="1200" cap="none" spc="0" normalizeH="0" baseline="0" noProof="0" dirty="0" err="1">
                <a:ln>
                  <a:noFill/>
                </a:ln>
                <a:solidFill>
                  <a:schemeClr val="bg1"/>
                </a:solidFill>
                <a:effectLst/>
                <a:uLnTx/>
                <a:uFillTx/>
                <a:latin typeface="Gill Sans MT" panose="020B0502020104020203" pitchFamily="34" charset="0"/>
              </a:rPr>
              <a:t>anipulation</a:t>
            </a:r>
            <a:r>
              <a:rPr kumimoji="0" lang="en-US" sz="1400" b="0" i="0" u="none" strike="noStrike" kern="1200" cap="none" spc="0" normalizeH="0" baseline="0" noProof="0" dirty="0">
                <a:ln>
                  <a:noFill/>
                </a:ln>
                <a:solidFill>
                  <a:schemeClr val="bg1"/>
                </a:solidFill>
                <a:effectLst/>
                <a:uLnTx/>
                <a:uFillTx/>
                <a:latin typeface="Gill Sans MT" panose="020B0502020104020203" pitchFamily="34" charset="0"/>
              </a:rPr>
              <a:t> of tree canopies to optimize the production of quality fruits</a:t>
            </a:r>
            <a:endParaRPr kumimoji="0" lang="en-US" sz="1400" b="0" i="0" u="none" strike="noStrike" kern="1200" cap="none" spc="0" normalizeH="0" baseline="0" noProof="0" dirty="0">
              <a:ln>
                <a:noFill/>
              </a:ln>
              <a:solidFill>
                <a:schemeClr val="bg1"/>
              </a:solidFill>
              <a:effectLst/>
              <a:uLnTx/>
              <a:uFillTx/>
              <a:latin typeface="Gill Sans MT" panose="020B0502020104020203" pitchFamily="34" charset="0"/>
            </a:endParaRPr>
          </a:p>
        </p:txBody>
      </p:sp>
      <p:cxnSp>
        <p:nvCxnSpPr>
          <p:cNvPr id="9" name="Straight Arrow Connector 8"/>
          <p:cNvCxnSpPr>
            <a:endCxn id="14" idx="3"/>
          </p:cNvCxnSpPr>
          <p:nvPr/>
        </p:nvCxnSpPr>
        <p:spPr>
          <a:xfrm flipH="1">
            <a:off x="3431542" y="2902225"/>
            <a:ext cx="1106702" cy="688490"/>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593840" y="2851326"/>
            <a:ext cx="1551348" cy="907821"/>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4"/>
          <p:cNvSpPr/>
          <p:nvPr/>
        </p:nvSpPr>
        <p:spPr>
          <a:xfrm>
            <a:off x="827826" y="2654288"/>
            <a:ext cx="2603716" cy="1872853"/>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Pruning</a:t>
            </a: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 </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Improve its shape, </a:t>
            </a:r>
            <a:r>
              <a:rPr kumimoji="0" lang="en-US" sz="1400" b="0" u="none" strike="noStrike" kern="1200" cap="none" spc="0" normalizeH="0" baseline="0" noProof="0" dirty="0" err="1">
                <a:ln>
                  <a:noFill/>
                </a:ln>
                <a:solidFill>
                  <a:srgbClr val="000000"/>
                </a:solidFill>
                <a:effectLst/>
                <a:uLnTx/>
                <a:uFillTx/>
                <a:latin typeface="Gill Sans MT" panose="020B0502020104020203" pitchFamily="34" charset="0"/>
                <a:ea typeface="+mn-ea"/>
                <a:cs typeface="+mn-cs"/>
              </a:rPr>
              <a:t>i</a:t>
            </a:r>
            <a:r>
              <a:rPr lang="en-US" sz="1400" dirty="0" err="1">
                <a:solidFill>
                  <a:srgbClr val="000000"/>
                </a:solidFill>
                <a:latin typeface="Gill Sans MT" panose="020B0502020104020203" pitchFamily="34" charset="0"/>
              </a:rPr>
              <a:t>nfluence</a:t>
            </a:r>
            <a:r>
              <a:rPr lang="en-US" sz="1400" dirty="0">
                <a:solidFill>
                  <a:srgbClr val="000000"/>
                </a:solidFill>
                <a:latin typeface="Gill Sans MT" panose="020B0502020104020203" pitchFamily="34" charset="0"/>
              </a:rPr>
              <a:t> its growth, f</a:t>
            </a:r>
            <a:r>
              <a:rPr kumimoji="0" lang="en-US" sz="1400" b="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lowering and fruitfulness and </a:t>
            </a:r>
            <a:r>
              <a:rPr kumimoji="0" lang="en-US" sz="1400" b="0" u="none" strike="noStrike" kern="1200" cap="none" spc="0" normalizeH="0" baseline="0" noProof="0" dirty="0" err="1">
                <a:ln>
                  <a:noFill/>
                </a:ln>
                <a:solidFill>
                  <a:srgbClr val="000000"/>
                </a:solidFill>
                <a:effectLst/>
                <a:uLnTx/>
                <a:uFillTx/>
                <a:latin typeface="Gill Sans MT" panose="020B0502020104020203" pitchFamily="34" charset="0"/>
                <a:ea typeface="+mn-ea"/>
                <a:cs typeface="+mn-cs"/>
              </a:rPr>
              <a:t>i</a:t>
            </a:r>
            <a:r>
              <a:rPr lang="en-US" sz="1400" dirty="0" err="1">
                <a:solidFill>
                  <a:srgbClr val="000000"/>
                </a:solidFill>
                <a:latin typeface="Gill Sans MT" panose="020B0502020104020203" pitchFamily="34" charset="0"/>
              </a:rPr>
              <a:t>mprove</a:t>
            </a:r>
            <a:r>
              <a:rPr lang="en-US" sz="1400" dirty="0">
                <a:solidFill>
                  <a:srgbClr val="000000"/>
                </a:solidFill>
                <a:latin typeface="Gill Sans MT" panose="020B0502020104020203" pitchFamily="34" charset="0"/>
              </a:rPr>
              <a:t> the quality of product</a:t>
            </a:r>
            <a:endParaRPr lang="en-US" sz="1400" dirty="0">
              <a:solidFill>
                <a:srgbClr val="000000"/>
              </a:solidFill>
              <a:latin typeface="Gill Sans MT" panose="020B0502020104020203" pitchFamily="34" charset="0"/>
            </a:endParaRP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lang="en-US" sz="1400" dirty="0">
                <a:solidFill>
                  <a:srgbClr val="000000"/>
                </a:solidFill>
                <a:latin typeface="Gill Sans MT" panose="020B0502020104020203" pitchFamily="34" charset="0"/>
              </a:rPr>
              <a:t>Diverts energy from one part of the plant to another</a:t>
            </a:r>
            <a:endParaRPr lang="en-US" sz="1400" dirty="0">
              <a:solidFill>
                <a:srgbClr val="000000"/>
              </a:solidFill>
              <a:latin typeface="Gill Sans MT" panose="020B0502020104020203" pitchFamily="34" charset="0"/>
            </a:endParaRPr>
          </a:p>
        </p:txBody>
      </p:sp>
      <p:sp>
        <p:nvSpPr>
          <p:cNvPr id="15" name="Rounded Rectangle 4"/>
          <p:cNvSpPr/>
          <p:nvPr/>
        </p:nvSpPr>
        <p:spPr>
          <a:xfrm>
            <a:off x="8145188" y="3434216"/>
            <a:ext cx="2348601" cy="1157764"/>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Training</a:t>
            </a:r>
            <a:endParaRPr kumimoji="0" lang="en-US" sz="20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a:p>
            <a:pPr marL="171450" marR="0" lvl="0" indent="-171450" algn="ctr" defTabSz="6096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Developing a desired shape of the tree by controlling growth habit</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21" name="Oval 20"/>
          <p:cNvSpPr/>
          <p:nvPr/>
        </p:nvSpPr>
        <p:spPr>
          <a:xfrm>
            <a:off x="3312365" y="4906945"/>
            <a:ext cx="1469672" cy="67634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Bulk pruning</a:t>
            </a:r>
            <a:endParaRPr lang="en-US" b="1" dirty="0">
              <a:solidFill>
                <a:schemeClr val="tx1"/>
              </a:solidFill>
            </a:endParaRPr>
          </a:p>
        </p:txBody>
      </p:sp>
      <p:sp>
        <p:nvSpPr>
          <p:cNvPr id="22" name="Oval 21"/>
          <p:cNvSpPr/>
          <p:nvPr/>
        </p:nvSpPr>
        <p:spPr>
          <a:xfrm>
            <a:off x="141184" y="5090701"/>
            <a:ext cx="1682536" cy="73202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Dehorning</a:t>
            </a:r>
            <a:endParaRPr lang="en-US" b="1" dirty="0">
              <a:solidFill>
                <a:schemeClr val="tx1"/>
              </a:solidFill>
            </a:endParaRPr>
          </a:p>
        </p:txBody>
      </p:sp>
      <p:sp>
        <p:nvSpPr>
          <p:cNvPr id="29" name="Oval 28"/>
          <p:cNvSpPr/>
          <p:nvPr/>
        </p:nvSpPr>
        <p:spPr>
          <a:xfrm>
            <a:off x="2490644" y="1357938"/>
            <a:ext cx="1516282" cy="70788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Thinning out</a:t>
            </a:r>
            <a:endParaRPr lang="en-US" b="1" dirty="0">
              <a:solidFill>
                <a:schemeClr val="tx1"/>
              </a:solidFill>
            </a:endParaRPr>
          </a:p>
        </p:txBody>
      </p:sp>
      <p:sp>
        <p:nvSpPr>
          <p:cNvPr id="30" name="Oval 29"/>
          <p:cNvSpPr/>
          <p:nvPr/>
        </p:nvSpPr>
        <p:spPr>
          <a:xfrm>
            <a:off x="141184" y="1363816"/>
            <a:ext cx="1682536" cy="73202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Heading back</a:t>
            </a:r>
            <a:endParaRPr lang="en-US" b="1" dirty="0">
              <a:solidFill>
                <a:schemeClr val="tx1"/>
              </a:solidFill>
            </a:endParaRPr>
          </a:p>
        </p:txBody>
      </p:sp>
      <p:sp>
        <p:nvSpPr>
          <p:cNvPr id="31" name="Oval 30"/>
          <p:cNvSpPr/>
          <p:nvPr/>
        </p:nvSpPr>
        <p:spPr>
          <a:xfrm>
            <a:off x="10210163" y="4968970"/>
            <a:ext cx="1890354" cy="97548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Modified leader system</a:t>
            </a:r>
            <a:endParaRPr lang="en-US" b="1" dirty="0">
              <a:solidFill>
                <a:schemeClr val="tx1"/>
              </a:solidFill>
            </a:endParaRPr>
          </a:p>
        </p:txBody>
      </p:sp>
      <p:sp>
        <p:nvSpPr>
          <p:cNvPr id="33" name="Oval 32"/>
          <p:cNvSpPr/>
          <p:nvPr/>
        </p:nvSpPr>
        <p:spPr>
          <a:xfrm>
            <a:off x="5758823" y="4703592"/>
            <a:ext cx="1951680" cy="87969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Central leader system</a:t>
            </a:r>
            <a:endParaRPr lang="en-US" b="1" dirty="0">
              <a:solidFill>
                <a:schemeClr val="tx1"/>
              </a:solidFill>
            </a:endParaRPr>
          </a:p>
        </p:txBody>
      </p:sp>
      <p:sp>
        <p:nvSpPr>
          <p:cNvPr id="36" name="Oval 35"/>
          <p:cNvSpPr/>
          <p:nvPr/>
        </p:nvSpPr>
        <p:spPr>
          <a:xfrm>
            <a:off x="7819763" y="5314973"/>
            <a:ext cx="1983705" cy="86118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center system</a:t>
            </a:r>
            <a:endParaRPr lang="en-US" b="1"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7585"/>
            <a:ext cx="12192000" cy="6875585"/>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p:cNvSpPr txBox="1"/>
          <p:nvPr/>
        </p:nvSpPr>
        <p:spPr>
          <a:xfrm>
            <a:off x="205606" y="1788372"/>
            <a:ext cx="5573687" cy="4247316"/>
          </a:xfrm>
          <a:prstGeom prst="rect">
            <a:avLst/>
          </a:prstGeom>
          <a:solidFill>
            <a:schemeClr val="accent4">
              <a:lumMod val="20000"/>
              <a:lumOff val="80000"/>
            </a:schemeClr>
          </a:solidFill>
        </p:spPr>
        <p:txBody>
          <a:bodyPr wrap="square" rtlCol="0">
            <a:normAutofit/>
          </a:bodyPr>
          <a:lstStyle/>
          <a:p>
            <a:pPr marL="857250" marR="0" lvl="0" indent="-285750" algn="just" defTabSz="914400" rtl="0" eaLnBrk="1" fontAlgn="auto" latinLnBrk="0" hangingPunct="1">
              <a:lnSpc>
                <a:spcPct val="150000"/>
              </a:lnSpc>
              <a:spcBef>
                <a:spcPts val="0"/>
              </a:spcBef>
              <a:spcAft>
                <a:spcPts val="2000"/>
              </a:spcAft>
              <a:buClrTx/>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Identify an uprightly growing branches</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marR="0" lvl="0" indent="-285750" algn="just" defTabSz="914400" rtl="0" eaLnBrk="1" fontAlgn="auto" latinLnBrk="0" hangingPunct="1">
              <a:lnSpc>
                <a:spcPct val="150000"/>
              </a:lnSpc>
              <a:spcBef>
                <a:spcPts val="0"/>
              </a:spcBef>
              <a:spcAft>
                <a:spcPts val="2000"/>
              </a:spcAft>
              <a:buClrTx/>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Remove only 1-2 uprightly growing branches </a:t>
            </a:r>
            <a:r>
              <a:rPr lang="en-US" dirty="0">
                <a:solidFill>
                  <a:prstClr val="black"/>
                </a:solidFill>
                <a:latin typeface="Gill Sans MT" panose="020B0502020104020203" pitchFamily="34" charset="0"/>
              </a:rPr>
              <a:t>(</a:t>
            </a: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Oct </a:t>
            </a:r>
            <a:r>
              <a:rPr lang="en-US" dirty="0">
                <a:solidFill>
                  <a:prstClr val="black"/>
                </a:solidFill>
                <a:latin typeface="Gill Sans MT" panose="020B0502020104020203" pitchFamily="34" charset="0"/>
              </a:rPr>
              <a:t>- </a:t>
            </a: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Dec)</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marR="0" lvl="0" indent="-285750" algn="just" defTabSz="914400" rtl="0" eaLnBrk="1" fontAlgn="auto" latinLnBrk="0" hangingPunct="1">
              <a:lnSpc>
                <a:spcPct val="150000"/>
              </a:lnSpc>
              <a:spcBef>
                <a:spcPts val="0"/>
              </a:spcBef>
              <a:spcAft>
                <a:spcPts val="2000"/>
              </a:spcAft>
              <a:buClrTx/>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In bearing mangoes not more than 25% should be removed</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marR="0" lvl="0" indent="-285750" algn="just" defTabSz="914400" rtl="0" eaLnBrk="1" fontAlgn="auto" latinLnBrk="0" hangingPunct="1">
              <a:lnSpc>
                <a:spcPct val="150000"/>
              </a:lnSpc>
              <a:spcBef>
                <a:spcPts val="0"/>
              </a:spcBef>
              <a:spcAft>
                <a:spcPts val="2000"/>
              </a:spcAft>
              <a:buClrTx/>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In HDP system remove 10 to 15% of biomass annually during October to </a:t>
            </a:r>
            <a:r>
              <a:rPr kumimoji="0" lang="en-US" b="0" i="0" u="none"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Decembe</a:t>
            </a:r>
            <a:r>
              <a:rPr lang="en-US" dirty="0">
                <a:solidFill>
                  <a:prstClr val="black"/>
                </a:solidFill>
                <a:latin typeface="Gill Sans MT" panose="020B0502020104020203" pitchFamily="34" charset="0"/>
              </a:rPr>
              <a:t>r</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6" name="TextBox 5"/>
          <p:cNvSpPr txBox="1"/>
          <p:nvPr/>
        </p:nvSpPr>
        <p:spPr>
          <a:xfrm>
            <a:off x="6017171" y="1788372"/>
            <a:ext cx="5936952" cy="4247317"/>
          </a:xfrm>
          <a:prstGeom prst="rect">
            <a:avLst/>
          </a:prstGeom>
          <a:solidFill>
            <a:schemeClr val="accent2">
              <a:lumMod val="40000"/>
              <a:lumOff val="60000"/>
            </a:schemeClr>
          </a:solidFill>
        </p:spPr>
        <p:txBody>
          <a:bodyPr wrap="square" rtlCol="0">
            <a:spAutoFit/>
          </a:bodyPr>
          <a:lstStyle/>
          <a:p>
            <a:pPr marL="8572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Mango producing good crop one year and no crop or fewer crops in the next year is known as biennial bearing or alternate bearing</a:t>
            </a: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571500" marR="0" lvl="0" algn="just" defTabSz="914400" rtl="0" eaLnBrk="1" fontAlgn="auto" latinLnBrk="0" hangingPunct="1">
              <a:lnSpc>
                <a:spcPct val="100000"/>
              </a:lnSpc>
              <a:spcBef>
                <a:spcPts val="0"/>
              </a:spcBef>
              <a:spcAft>
                <a:spcPts val="0"/>
              </a:spcAft>
              <a:buClrTx/>
              <a:buSzTx/>
              <a:defRPr/>
            </a:pP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solidFill>
                  <a:prstClr val="black"/>
                </a:solidFill>
                <a:latin typeface="Gill Sans MT" panose="020B0502020104020203" pitchFamily="34" charset="0"/>
              </a:rPr>
              <a:t>Causes</a:t>
            </a:r>
            <a:endParaRPr lang="en-US" dirty="0">
              <a:solidFill>
                <a:prstClr val="black"/>
              </a:solidFill>
              <a:latin typeface="Gill Sans MT" panose="020B0502020104020203" pitchFamily="34" charset="0"/>
            </a:endParaRPr>
          </a:p>
          <a:p>
            <a:pPr marL="1314450" lvl="1" indent="-285750" algn="just">
              <a:buFont typeface="Wingdings" panose="05000000000000000000" pitchFamily="2" charset="2"/>
              <a:buChar char="Ø"/>
              <a:defRPr/>
            </a:pPr>
            <a:r>
              <a:rPr lang="en-US" dirty="0">
                <a:solidFill>
                  <a:prstClr val="black"/>
                </a:solidFill>
                <a:latin typeface="Gill Sans MT" panose="020B0502020104020203" pitchFamily="34" charset="0"/>
              </a:rPr>
              <a:t>Climatological factors</a:t>
            </a:r>
            <a:endParaRPr lang="en-US" dirty="0">
              <a:solidFill>
                <a:prstClr val="black"/>
              </a:solidFill>
              <a:latin typeface="Gill Sans MT" panose="020B0502020104020203" pitchFamily="34" charset="0"/>
            </a:endParaRPr>
          </a:p>
          <a:p>
            <a:pPr marL="1314450" lvl="1" indent="-285750" algn="just">
              <a:buFont typeface="Wingdings" panose="05000000000000000000" pitchFamily="2" charset="2"/>
              <a:buChar char="Ø"/>
              <a:defRPr/>
            </a:pPr>
            <a:r>
              <a:rPr lang="en-US" dirty="0">
                <a:solidFill>
                  <a:prstClr val="black"/>
                </a:solidFill>
                <a:latin typeface="Gill Sans MT" panose="020B0502020104020203" pitchFamily="34" charset="0"/>
              </a:rPr>
              <a:t>Age and size of shoots</a:t>
            </a:r>
            <a:endParaRPr lang="en-US" dirty="0">
              <a:solidFill>
                <a:prstClr val="black"/>
              </a:solidFill>
              <a:latin typeface="Gill Sans MT" panose="020B0502020104020203" pitchFamily="34" charset="0"/>
            </a:endParaRPr>
          </a:p>
          <a:p>
            <a:pPr marL="1314450" lvl="1" indent="-285750" algn="just">
              <a:buFont typeface="Wingdings" panose="05000000000000000000" pitchFamily="2" charset="2"/>
              <a:buChar char="Ø"/>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Carbon </a:t>
            </a:r>
            <a:r>
              <a:rPr lang="en-US" dirty="0">
                <a:solidFill>
                  <a:prstClr val="black"/>
                </a:solidFill>
                <a:latin typeface="Gill Sans MT" panose="020B0502020104020203" pitchFamily="34" charset="0"/>
              </a:rPr>
              <a:t>– Nitrogen ratio</a:t>
            </a:r>
            <a:endParaRPr lang="en-US" dirty="0">
              <a:solidFill>
                <a:prstClr val="black"/>
              </a:solidFill>
              <a:latin typeface="Gill Sans MT" panose="020B0502020104020203" pitchFamily="34" charset="0"/>
            </a:endParaRPr>
          </a:p>
          <a:p>
            <a:pPr marL="1314450" lvl="1" indent="-285750" algn="just">
              <a:buFont typeface="Wingdings" panose="05000000000000000000" pitchFamily="2" charset="2"/>
              <a:buChar char="Ø"/>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Hormonal balance</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indent="-285750" algn="just">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857250" indent="-285750" algn="just">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Management </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1314450" lvl="1" indent="-285750" algn="just">
              <a:buFont typeface="Wingdings" panose="05000000000000000000" pitchFamily="2" charset="2"/>
              <a:buChar char="Ø"/>
              <a:defRPr/>
            </a:pPr>
            <a:r>
              <a:rPr lang="en-US" dirty="0">
                <a:solidFill>
                  <a:prstClr val="black"/>
                </a:solidFill>
                <a:latin typeface="Gill Sans MT" panose="020B0502020104020203" pitchFamily="34" charset="0"/>
              </a:rPr>
              <a:t>Pruning</a:t>
            </a:r>
            <a:endParaRPr lang="en-US" dirty="0">
              <a:solidFill>
                <a:prstClr val="black"/>
              </a:solidFill>
              <a:latin typeface="Gill Sans MT" panose="020B0502020104020203" pitchFamily="34" charset="0"/>
            </a:endParaRPr>
          </a:p>
          <a:p>
            <a:pPr marL="1314450" lvl="1" indent="-285750" algn="just">
              <a:buFont typeface="Wingdings" panose="05000000000000000000" pitchFamily="2" charset="2"/>
              <a:buChar char="Ø"/>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Growing regular bearing cultivars(Bangalore)</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1314450" lvl="1" indent="-285750" algn="just">
              <a:buFont typeface="Wingdings" panose="05000000000000000000" pitchFamily="2" charset="2"/>
              <a:buChar char="Ø"/>
              <a:defRPr/>
            </a:pPr>
            <a:r>
              <a:rPr lang="en-US" dirty="0" err="1">
                <a:solidFill>
                  <a:prstClr val="black"/>
                </a:solidFill>
                <a:latin typeface="Gill Sans MT" panose="020B0502020104020203" pitchFamily="34" charset="0"/>
              </a:rPr>
              <a:t>Deblossoming</a:t>
            </a:r>
            <a:endParaRPr lang="en-US" dirty="0">
              <a:solidFill>
                <a:prstClr val="black"/>
              </a:solidFill>
              <a:latin typeface="Gill Sans MT" panose="020B0502020104020203" pitchFamily="34" charset="0"/>
            </a:endParaRPr>
          </a:p>
          <a:p>
            <a:pPr marL="1314450" lvl="1" indent="-285750" algn="just">
              <a:buFont typeface="Wingdings" panose="05000000000000000000" pitchFamily="2" charset="2"/>
              <a:buChar char="Ø"/>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Maintenance of orchards</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8" name="TextBox 7"/>
          <p:cNvSpPr txBox="1"/>
          <p:nvPr/>
        </p:nvSpPr>
        <p:spPr>
          <a:xfrm>
            <a:off x="6017260" y="711200"/>
            <a:ext cx="5822315" cy="107632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Alternate bearing of mango</a:t>
            </a:r>
            <a:endParaRPr lang="en-US" sz="3200" b="1" dirty="0">
              <a:solidFill>
                <a:schemeClr val="accent2">
                  <a:lumMod val="75000"/>
                </a:schemeClr>
              </a:solidFill>
              <a:latin typeface="Amasis MT Pro" panose="02040504050005020304" pitchFamily="18" charset="0"/>
            </a:endParaRPr>
          </a:p>
        </p:txBody>
      </p:sp>
      <p:sp>
        <p:nvSpPr>
          <p:cNvPr id="13" name="TextBox 12"/>
          <p:cNvSpPr txBox="1"/>
          <p:nvPr/>
        </p:nvSpPr>
        <p:spPr>
          <a:xfrm>
            <a:off x="205605" y="711154"/>
            <a:ext cx="5573687" cy="1077218"/>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Canopy management in bearing mango orchard</a:t>
            </a:r>
            <a:endParaRPr lang="en-US" sz="3200" b="1" dirty="0">
              <a:solidFill>
                <a:schemeClr val="accent2">
                  <a:lumMod val="75000"/>
                </a:schemeClr>
              </a:solidFill>
              <a:latin typeface="Amasis MT Pro" panose="020405040500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51563" y="890168"/>
            <a:ext cx="7688873" cy="706755"/>
          </a:xfrm>
          <a:prstGeom prst="rect">
            <a:avLst/>
          </a:prstGeom>
          <a:noFill/>
        </p:spPr>
        <p:txBody>
          <a:bodyPr wrap="square" rtlCol="0">
            <a:spAutoFit/>
          </a:bodyPr>
          <a:lstStyle/>
          <a:p>
            <a:pPr algn="ctr"/>
            <a:r>
              <a:rPr lang="en-US" sz="4000" b="1" u="sng" dirty="0">
                <a:solidFill>
                  <a:srgbClr val="FF0000"/>
                </a:solidFill>
                <a:latin typeface="Times New Roman" panose="02020603050405020304" pitchFamily="18" charset="0"/>
                <a:cs typeface="Times New Roman" panose="02020603050405020304" pitchFamily="18" charset="0"/>
              </a:rPr>
              <a:t>Introduction</a:t>
            </a:r>
            <a:endParaRPr lang="en-US" sz="4000" b="1" u="sng" dirty="0">
              <a:solidFill>
                <a:srgbClr val="FF000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95" y="-103"/>
            <a:ext cx="3908181" cy="338554"/>
          </a:xfrm>
          <a:prstGeom prst="rect">
            <a:avLst/>
          </a:prstGeom>
          <a:noFill/>
        </p:spPr>
        <p:txBody>
          <a:bodyPr wrap="square" rtlCol="0">
            <a:spAutoFit/>
          </a:bodyPr>
          <a:lstStyle/>
          <a:p>
            <a:r>
              <a:rPr lang="en-US" sz="1600" dirty="0"/>
              <a:t>Rural Agricultural Work Experience (2022-23)</a:t>
            </a:r>
            <a:endParaRPr lang="en-US" sz="1600" dirty="0"/>
          </a:p>
        </p:txBody>
      </p:sp>
      <p:sp>
        <p:nvSpPr>
          <p:cNvPr id="3" name="TextBox 2"/>
          <p:cNvSpPr txBox="1"/>
          <p:nvPr/>
        </p:nvSpPr>
        <p:spPr>
          <a:xfrm>
            <a:off x="567835" y="1933233"/>
            <a:ext cx="11056327" cy="4015105"/>
          </a:xfrm>
          <a:prstGeom prst="rect">
            <a:avLst/>
          </a:prstGeom>
          <a:solidFill>
            <a:schemeClr val="accent4">
              <a:lumMod val="20000"/>
              <a:lumOff val="80000"/>
            </a:schemeClr>
          </a:solidFill>
        </p:spPr>
        <p:txBody>
          <a:bodyPr wrap="square" rtlCol="0">
            <a:spAutoFit/>
          </a:bodyPr>
          <a:lstStyle/>
          <a:p>
            <a:pPr marL="342900" indent="-342900" algn="just">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This </a:t>
            </a:r>
            <a:r>
              <a:rPr lang="en-US" sz="2400" b="1" dirty="0" err="1">
                <a:latin typeface="Times New Roman" panose="02020603050405020304" pitchFamily="18" charset="0"/>
                <a:cs typeface="Times New Roman" panose="02020603050405020304" pitchFamily="18" charset="0"/>
              </a:rPr>
              <a:t>programme</a:t>
            </a:r>
            <a:r>
              <a:rPr lang="en-US" sz="2400" b="1" dirty="0">
                <a:latin typeface="Times New Roman" panose="02020603050405020304" pitchFamily="18" charset="0"/>
                <a:cs typeface="Times New Roman" panose="02020603050405020304" pitchFamily="18" charset="0"/>
              </a:rPr>
              <a:t> covers 2 major sections – Village Attachment and Agro-Industrial Attachment or AIA.</a:t>
            </a:r>
            <a:endParaRPr lang="en-US" sz="2400" b="1" dirty="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RAWE involves students working with the farmers at their farms and homes, which helps students get acquainted with the practical problems related to on-field work.</a:t>
            </a:r>
            <a:endParaRPr lang="en-US" sz="2400" b="1" dirty="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 this </a:t>
            </a:r>
            <a:r>
              <a:rPr lang="en-US" sz="2400" b="1" dirty="0" err="1">
                <a:latin typeface="Times New Roman" panose="02020603050405020304" pitchFamily="18" charset="0"/>
                <a:cs typeface="Times New Roman" panose="02020603050405020304" pitchFamily="18" charset="0"/>
              </a:rPr>
              <a:t>programme</a:t>
            </a:r>
            <a:r>
              <a:rPr lang="en-US" sz="2400" b="1" dirty="0">
                <a:latin typeface="Times New Roman" panose="02020603050405020304" pitchFamily="18" charset="0"/>
                <a:cs typeface="Times New Roman" panose="02020603050405020304" pitchFamily="18" charset="0"/>
              </a:rPr>
              <a:t>, all students are allotted different villages and are assigned to carry out data collection and various other activities under the guidance of Professors. </a:t>
            </a:r>
            <a:endParaRPr lang="en-US" sz="2400" b="1" dirty="0">
              <a:latin typeface="Times New Roman" panose="02020603050405020304" pitchFamily="18" charset="0"/>
              <a:cs typeface="Times New Roman" panose="02020603050405020304" pitchFamily="18" charset="0"/>
            </a:endParaRPr>
          </a:p>
          <a:p>
            <a:pPr marL="342900" indent="-342900" algn="just">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AIA requires students to visit various established industries for an extended period of time, thus helping us acquire a perspective of how a corporation work.</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6" y="3449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Horticultural Intervention</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6" name="TextBox 5"/>
          <p:cNvSpPr txBox="1"/>
          <p:nvPr/>
        </p:nvSpPr>
        <p:spPr>
          <a:xfrm>
            <a:off x="1993655" y="1170799"/>
            <a:ext cx="8205971" cy="3522980"/>
          </a:xfrm>
          <a:prstGeom prst="rect">
            <a:avLst/>
          </a:prstGeom>
          <a:solidFill>
            <a:schemeClr val="accent2">
              <a:lumMod val="20000"/>
              <a:lumOff val="80000"/>
            </a:schemeClr>
          </a:solidFill>
        </p:spPr>
        <p:txBody>
          <a:bodyPr wrap="square">
            <a:spAutoFit/>
          </a:bodyPr>
          <a:lstStyle/>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Name of Host farmer : Manohar </a:t>
            </a:r>
            <a:r>
              <a:rPr lang="en-US" dirty="0" err="1">
                <a:solidFill>
                  <a:srgbClr val="000000"/>
                </a:solidFill>
                <a:latin typeface="Gill Sans MT" panose="020B0502020104020203" pitchFamily="34" charset="0"/>
              </a:rPr>
              <a:t>Vaidh</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Name of  Village &amp; district: Ramla </a:t>
            </a:r>
            <a:r>
              <a:rPr lang="en-US" sz="1800" b="0" i="0" u="none" strike="noStrike" dirty="0" err="1">
                <a:solidFill>
                  <a:srgbClr val="000000"/>
                </a:solidFill>
                <a:effectLst/>
                <a:latin typeface="Gill Sans MT" panose="020B0502020104020203" pitchFamily="34" charset="0"/>
              </a:rPr>
              <a:t>Naukhil</a:t>
            </a:r>
            <a:r>
              <a:rPr lang="en-US" sz="1800" b="0" i="0" u="none" strike="noStrike" dirty="0">
                <a:solidFill>
                  <a:srgbClr val="000000"/>
                </a:solidFill>
                <a:effectLst/>
                <a:latin typeface="Gill Sans MT" panose="020B0502020104020203" pitchFamily="34" charset="0"/>
              </a:rPr>
              <a:t>, </a:t>
            </a:r>
            <a:r>
              <a:rPr lang="en-US" sz="1800" b="0" i="0" u="none" strike="noStrike" dirty="0" err="1">
                <a:solidFill>
                  <a:srgbClr val="000000"/>
                </a:solidFill>
                <a:effectLst/>
                <a:latin typeface="Gill Sans MT" panose="020B0502020104020203" pitchFamily="34" charset="0"/>
              </a:rPr>
              <a:t>Godda</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Major horticultural crops of the village: Fruit- Mango; Vegetables- Potato</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Land type : Upper land </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Total area :  0.73 ha</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Total area under Hort. Crops (in ha.) :  0.23 ha (Mango Orchard), 0.08 ha (Potato)</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Crops information: Mango variety- </a:t>
            </a:r>
            <a:r>
              <a:rPr lang="en-US" sz="1800" b="0" i="0" u="none" strike="noStrike" dirty="0" err="1">
                <a:solidFill>
                  <a:srgbClr val="000000"/>
                </a:solidFill>
                <a:effectLst/>
                <a:latin typeface="Gill Sans MT" panose="020B0502020104020203" pitchFamily="34" charset="0"/>
              </a:rPr>
              <a:t>Malda</a:t>
            </a:r>
            <a:r>
              <a:rPr lang="en-US" sz="1800" b="0" i="0" u="none" strike="noStrike" dirty="0">
                <a:solidFill>
                  <a:srgbClr val="000000"/>
                </a:solidFill>
                <a:effectLst/>
                <a:latin typeface="Gill Sans MT" panose="020B0502020104020203" pitchFamily="34" charset="0"/>
              </a:rPr>
              <a:t>, Potato variety- </a:t>
            </a:r>
            <a:r>
              <a:rPr lang="en-US" sz="1800" b="0" i="0" u="none" strike="noStrike" dirty="0" err="1">
                <a:solidFill>
                  <a:srgbClr val="000000"/>
                </a:solidFill>
                <a:effectLst/>
                <a:latin typeface="Gill Sans MT" panose="020B0502020104020203" pitchFamily="34" charset="0"/>
              </a:rPr>
              <a:t>Kufri</a:t>
            </a:r>
            <a:r>
              <a:rPr lang="en-US" sz="1800" b="0" i="0" u="none" strike="noStrike" dirty="0">
                <a:solidFill>
                  <a:srgbClr val="000000"/>
                </a:solidFill>
                <a:effectLst/>
                <a:latin typeface="Gill Sans MT" panose="020B0502020104020203" pitchFamily="34" charset="0"/>
              </a:rPr>
              <a:t> Jyoti</a:t>
            </a:r>
            <a:endParaRPr lang="en-US" dirty="0">
              <a:latin typeface="Gill Sans MT" panose="020B0502020104020203" pitchFamily="34" charset="0"/>
            </a:endParaRPr>
          </a:p>
          <a:p>
            <a:pPr marL="285750" indent="-285750" algn="just" rtl="0">
              <a:spcBef>
                <a:spcPts val="0"/>
              </a:spcBef>
              <a:spcAft>
                <a:spcPts val="300"/>
              </a:spcAft>
              <a:buFont typeface="Arial" panose="020B0604020202020204" pitchFamily="34" charset="0"/>
              <a:buChar char="•"/>
            </a:pPr>
            <a:r>
              <a:rPr lang="en-US" sz="1800" b="1" i="0" u="none" strike="noStrike" dirty="0">
                <a:solidFill>
                  <a:srgbClr val="000000"/>
                </a:solidFill>
                <a:effectLst/>
                <a:latin typeface="Gill Sans MT" panose="020B0502020104020203" pitchFamily="34" charset="0"/>
              </a:rPr>
              <a:t>Irrigation:</a:t>
            </a:r>
            <a:r>
              <a:rPr lang="en-US" sz="1800" b="0" i="0" u="none" strike="noStrike" dirty="0">
                <a:solidFill>
                  <a:srgbClr val="000000"/>
                </a:solidFill>
                <a:effectLst/>
                <a:latin typeface="Gill Sans MT" panose="020B0502020104020203" pitchFamily="34" charset="0"/>
              </a:rPr>
              <a:t> </a:t>
            </a:r>
            <a:endParaRPr lang="en-US" dirty="0">
              <a:latin typeface="Gill Sans MT" panose="020B0502020104020203" pitchFamily="34" charset="0"/>
            </a:endParaRPr>
          </a:p>
          <a:p>
            <a:pPr marL="742950" lvl="1" indent="-285750" algn="just">
              <a:spcAft>
                <a:spcPts val="300"/>
              </a:spcAft>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Sources- Deep well</a:t>
            </a:r>
            <a:endParaRPr lang="en-US" b="0" i="0" u="none" strike="noStrike" dirty="0">
              <a:solidFill>
                <a:srgbClr val="000000"/>
              </a:solidFill>
              <a:effectLst/>
              <a:latin typeface="Gill Sans MT" panose="020B0502020104020203" pitchFamily="34" charset="0"/>
            </a:endParaRPr>
          </a:p>
          <a:p>
            <a:pPr marL="742950" lvl="1" indent="-285750" algn="just">
              <a:spcAft>
                <a:spcPts val="300"/>
              </a:spcAft>
              <a:buFont typeface="Wingdings" panose="05000000000000000000" pitchFamily="2" charset="2"/>
              <a:buChar char="Ø"/>
            </a:pPr>
            <a:r>
              <a:rPr lang="en-US" sz="1800" b="0" i="0" u="none" strike="noStrike" dirty="0">
                <a:solidFill>
                  <a:srgbClr val="000000"/>
                </a:solidFill>
                <a:effectLst/>
                <a:latin typeface="Gill Sans MT" panose="020B0502020104020203" pitchFamily="34" charset="0"/>
              </a:rPr>
              <a:t>Irrigated area (in ha.) – 0.73 ha </a:t>
            </a:r>
            <a:endParaRPr lang="en-US" sz="1800" b="0" i="0" u="none" strike="noStrike" dirty="0">
              <a:solidFill>
                <a:srgbClr val="000000"/>
              </a:solidFill>
              <a:effectLst/>
              <a:latin typeface="Gill Sans MT" panose="020B0502020104020203" pitchFamily="34" charset="0"/>
            </a:endParaRPr>
          </a:p>
          <a:p>
            <a:pPr marL="742950" lvl="1" indent="-285750" algn="just">
              <a:spcAft>
                <a:spcPts val="300"/>
              </a:spcAft>
              <a:buFont typeface="Wingdings" panose="05000000000000000000" pitchFamily="2" charset="2"/>
              <a:buChar char="Ø"/>
            </a:pPr>
            <a:r>
              <a:rPr lang="en-US" sz="1800" b="0" i="0" u="none" strike="noStrike" dirty="0">
                <a:solidFill>
                  <a:srgbClr val="000000"/>
                </a:solidFill>
                <a:effectLst/>
                <a:latin typeface="Gill Sans MT" panose="020B0502020104020203" pitchFamily="34" charset="0"/>
              </a:rPr>
              <a:t>Non-irrigated area (in ha.) – Nil</a:t>
            </a:r>
            <a:endParaRPr lang="en-US" sz="1800" b="0" i="0" u="none" strike="noStrike" dirty="0">
              <a:solidFill>
                <a:srgbClr val="000000"/>
              </a:solidFill>
              <a:effectLst/>
              <a:latin typeface="Gill Sans MT" panose="020B0502020104020203" pitchFamily="34" charset="0"/>
            </a:endParaRPr>
          </a:p>
        </p:txBody>
      </p:sp>
      <p:sp>
        <p:nvSpPr>
          <p:cNvPr id="5" name="TextBox 4"/>
          <p:cNvSpPr txBox="1"/>
          <p:nvPr/>
        </p:nvSpPr>
        <p:spPr>
          <a:xfrm>
            <a:off x="370553" y="5618169"/>
            <a:ext cx="4245410" cy="923330"/>
          </a:xfrm>
          <a:prstGeom prst="rect">
            <a:avLst/>
          </a:prstGeom>
          <a:solidFill>
            <a:schemeClr val="accent4">
              <a:lumMod val="20000"/>
              <a:lumOff val="80000"/>
            </a:schemeClr>
          </a:solidFill>
        </p:spPr>
        <p:txBody>
          <a:bodyPr wrap="square" rtlCol="0">
            <a:spAutoFit/>
          </a:bodyPr>
          <a:lstStyle/>
          <a:p>
            <a:pPr marL="571500" marR="0" lvl="0" algn="l" defTabSz="914400" rtl="0" eaLnBrk="1" fontAlgn="auto" latinLnBrk="0" hangingPunct="1">
              <a:lnSpc>
                <a:spcPct val="100000"/>
              </a:lnSpc>
              <a:spcBef>
                <a:spcPts val="0"/>
              </a:spcBef>
              <a:spcAft>
                <a:spcPts val="0"/>
              </a:spcAft>
              <a:buClrTx/>
              <a:buSzTx/>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Layout and time of planting (month): Mango </a:t>
            </a:r>
            <a:r>
              <a:rPr kumimoji="0" lang="en-US" sz="18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t>
            </a: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July- August; Potato </a:t>
            </a:r>
            <a:r>
              <a:rPr kumimoji="0" lang="en-US" sz="18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t>
            </a: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October</a:t>
            </a: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7" name="TextBox 6"/>
          <p:cNvSpPr txBox="1"/>
          <p:nvPr/>
        </p:nvSpPr>
        <p:spPr>
          <a:xfrm>
            <a:off x="370552" y="5033394"/>
            <a:ext cx="5079959"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Field preparation</a:t>
            </a:r>
            <a:endParaRPr lang="en-US" sz="3200" b="1" dirty="0">
              <a:solidFill>
                <a:schemeClr val="accent2">
                  <a:lumMod val="75000"/>
                </a:schemeClr>
              </a:solidFill>
              <a:latin typeface="Amasis MT Pro" panose="02040504050005020304" pitchFamily="18" charset="0"/>
            </a:endParaRPr>
          </a:p>
        </p:txBody>
      </p:sp>
      <p:sp>
        <p:nvSpPr>
          <p:cNvPr id="9" name="TextBox 8"/>
          <p:cNvSpPr txBox="1"/>
          <p:nvPr/>
        </p:nvSpPr>
        <p:spPr>
          <a:xfrm>
            <a:off x="5241861" y="5821732"/>
            <a:ext cx="6579586" cy="369332"/>
          </a:xfrm>
          <a:prstGeom prst="rect">
            <a:avLst/>
          </a:prstGeom>
          <a:solidFill>
            <a:schemeClr val="accent4">
              <a:lumMod val="20000"/>
              <a:lumOff val="80000"/>
            </a:schemeClr>
          </a:solidFill>
        </p:spPr>
        <p:txBody>
          <a:bodyPr wrap="square" rtlCol="0">
            <a:spAutoFit/>
          </a:bodyPr>
          <a:lstStyle/>
          <a:p>
            <a:pPr marL="571500" marR="0" lvl="0" algn="ctr" defTabSz="914400" rtl="0" eaLnBrk="1" fontAlgn="auto" latinLnBrk="0" hangingPunct="1">
              <a:lnSpc>
                <a:spcPct val="100000"/>
              </a:lnSpc>
              <a:spcBef>
                <a:spcPts val="0"/>
              </a:spcBef>
              <a:spcAft>
                <a:spcPts val="0"/>
              </a:spcAft>
              <a:buClrTx/>
              <a:buSzTx/>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Weeds known to farmer (Local name)  :  </a:t>
            </a:r>
            <a:r>
              <a:rPr kumimoji="0" lang="en-US" sz="1800" b="0" i="0" u="none"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Motha</a:t>
            </a: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42539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Problems identified on field preparation</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aphicFrame>
        <p:nvGraphicFramePr>
          <p:cNvPr id="4" name="Table 4"/>
          <p:cNvGraphicFramePr>
            <a:graphicFrameLocks noGrp="1"/>
          </p:cNvGraphicFramePr>
          <p:nvPr/>
        </p:nvGraphicFramePr>
        <p:xfrm>
          <a:off x="637540" y="1512963"/>
          <a:ext cx="10916920" cy="4816717"/>
        </p:xfrm>
        <a:graphic>
          <a:graphicData uri="http://schemas.openxmlformats.org/drawingml/2006/table">
            <a:tbl>
              <a:tblPr firstRow="1" bandRow="1">
                <a:tableStyleId>{5C22544A-7EE6-4342-B048-85BDC9FD1C3A}</a:tableStyleId>
              </a:tblPr>
              <a:tblGrid>
                <a:gridCol w="1232084"/>
                <a:gridCol w="3060303"/>
                <a:gridCol w="3736712"/>
                <a:gridCol w="2887821"/>
              </a:tblGrid>
              <a:tr h="1128017">
                <a:tc>
                  <a:txBody>
                    <a:bodyPr/>
                    <a:lstStyle/>
                    <a:p>
                      <a:pPr marL="81915" algn="ctr" rtl="0" fontAlgn="t">
                        <a:spcBef>
                          <a:spcPts val="0"/>
                        </a:spcBef>
                        <a:spcAft>
                          <a:spcPts val="1000"/>
                        </a:spcAft>
                      </a:pPr>
                      <a:r>
                        <a:rPr lang="en-US" sz="2000" b="1" i="0" u="none" strike="noStrike" dirty="0">
                          <a:solidFill>
                            <a:srgbClr val="000000"/>
                          </a:solidFill>
                          <a:effectLst/>
                          <a:latin typeface="Gill Sans MT" panose="020B0502020104020203" pitchFamily="34" charset="0"/>
                        </a:rPr>
                        <a:t>SI. No.</a:t>
                      </a:r>
                      <a:endParaRPr lang="en-US" sz="2000" dirty="0">
                        <a:effectLst/>
                        <a:latin typeface="Gill Sans MT" panose="020B0502020104020203" pitchFamily="34" charset="0"/>
                      </a:endParaRPr>
                    </a:p>
                  </a:txBody>
                  <a:tcPr/>
                </a:tc>
                <a:tc>
                  <a:txBody>
                    <a:bodyPr/>
                    <a:lstStyle/>
                    <a:p>
                      <a:pPr marL="607695" algn="l" rtl="0" fontAlgn="t">
                        <a:spcBef>
                          <a:spcPts val="0"/>
                        </a:spcBef>
                        <a:spcAft>
                          <a:spcPts val="1000"/>
                        </a:spcAft>
                      </a:pPr>
                      <a:r>
                        <a:rPr lang="en-US" sz="2000" b="1" i="0" u="none" strike="noStrike" dirty="0">
                          <a:solidFill>
                            <a:srgbClr val="000000"/>
                          </a:solidFill>
                          <a:effectLst/>
                          <a:latin typeface="Gill Sans MT" panose="020B0502020104020203" pitchFamily="34" charset="0"/>
                        </a:rPr>
                        <a:t>Problem identified</a:t>
                      </a:r>
                      <a:endParaRPr lang="en-US" sz="2000" dirty="0">
                        <a:effectLst/>
                        <a:latin typeface="Gill Sans MT" panose="020B0502020104020203" pitchFamily="34" charset="0"/>
                      </a:endParaRPr>
                    </a:p>
                  </a:txBody>
                  <a:tcPr/>
                </a:tc>
                <a:tc>
                  <a:txBody>
                    <a:bodyPr/>
                    <a:lstStyle/>
                    <a:p>
                      <a:pPr marL="108585" algn="ctr" rtl="0" fontAlgn="t">
                        <a:spcBef>
                          <a:spcPts val="0"/>
                        </a:spcBef>
                        <a:spcAft>
                          <a:spcPts val="1000"/>
                        </a:spcAft>
                      </a:pPr>
                      <a:r>
                        <a:rPr lang="en-US" sz="2000" b="1" i="0" u="none" strike="noStrike" dirty="0">
                          <a:solidFill>
                            <a:srgbClr val="000000"/>
                          </a:solidFill>
                          <a:effectLst/>
                          <a:latin typeface="Gill Sans MT" panose="020B0502020104020203" pitchFamily="34" charset="0"/>
                        </a:rPr>
                        <a:t>Farmers practices in field</a:t>
                      </a:r>
                      <a:endParaRPr lang="en-US" sz="2000" dirty="0">
                        <a:effectLst/>
                        <a:latin typeface="Gill Sans MT" panose="020B0502020104020203" pitchFamily="34" charset="0"/>
                      </a:endParaRPr>
                    </a:p>
                  </a:txBody>
                  <a:tcPr/>
                </a:tc>
                <a:tc>
                  <a:txBody>
                    <a:bodyPr/>
                    <a:lstStyle/>
                    <a:p>
                      <a:pPr marL="132715" marR="127000" algn="ctr" rtl="0" fontAlgn="t">
                        <a:spcBef>
                          <a:spcPts val="0"/>
                        </a:spcBef>
                        <a:spcAft>
                          <a:spcPts val="100"/>
                        </a:spcAft>
                      </a:pPr>
                      <a:r>
                        <a:rPr lang="en-US" sz="2000" b="1" i="0" u="none" strike="noStrike" dirty="0">
                          <a:solidFill>
                            <a:srgbClr val="000000"/>
                          </a:solidFill>
                          <a:effectLst/>
                          <a:latin typeface="Gill Sans MT" panose="020B0502020104020203" pitchFamily="34" charset="0"/>
                        </a:rPr>
                        <a:t>Recommended</a:t>
                      </a:r>
                      <a:endParaRPr lang="en-US" sz="2000" dirty="0">
                        <a:effectLst/>
                        <a:latin typeface="Gill Sans MT" panose="020B0502020104020203" pitchFamily="34" charset="0"/>
                      </a:endParaRPr>
                    </a:p>
                    <a:p>
                      <a:pPr marL="132715" marR="128905" algn="ctr" rtl="0" fontAlgn="t">
                        <a:spcBef>
                          <a:spcPts val="205"/>
                        </a:spcBef>
                        <a:spcAft>
                          <a:spcPts val="100"/>
                        </a:spcAft>
                      </a:pPr>
                      <a:r>
                        <a:rPr lang="en-US" sz="2000" b="1" i="0" u="none" strike="noStrike" dirty="0">
                          <a:solidFill>
                            <a:srgbClr val="000000"/>
                          </a:solidFill>
                          <a:effectLst/>
                          <a:latin typeface="Gill Sans MT" panose="020B0502020104020203" pitchFamily="34" charset="0"/>
                        </a:rPr>
                        <a:t>Suggestion to farmer</a:t>
                      </a:r>
                      <a:endParaRPr lang="en-US" sz="2000" dirty="0">
                        <a:effectLst/>
                        <a:latin typeface="Gill Sans MT" panose="020B0502020104020203" pitchFamily="34" charset="0"/>
                      </a:endParaRPr>
                    </a:p>
                  </a:txBody>
                  <a:tcPr/>
                </a:tc>
              </a:tr>
              <a:tr h="1086849">
                <a:tc>
                  <a:txBody>
                    <a:bodyPr/>
                    <a:lstStyle/>
                    <a:p>
                      <a:pPr algn="ctr" rtl="0" fontAlgn="base">
                        <a:spcBef>
                          <a:spcPts val="0"/>
                        </a:spcBef>
                        <a:spcAft>
                          <a:spcPts val="0"/>
                        </a:spcAft>
                        <a:buFont typeface="+mj-lt"/>
                        <a:buAutoNum type="arabicPeriod"/>
                      </a:pPr>
                      <a:br>
                        <a:rPr lang="en-US" sz="2000" b="0" i="0" u="none" strike="noStrike" dirty="0">
                          <a:solidFill>
                            <a:srgbClr val="000000"/>
                          </a:solidFill>
                          <a:effectLst/>
                          <a:latin typeface="Gill Sans MT" panose="020B0502020104020203" pitchFamily="34" charset="0"/>
                        </a:rPr>
                      </a:br>
                      <a:endParaRPr lang="en-US" sz="2000" b="0" i="0" u="none" strike="noStrike" dirty="0">
                        <a:solidFill>
                          <a:srgbClr val="000000"/>
                        </a:solidFill>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Presence of weeds in field</a:t>
                      </a:r>
                      <a:endParaRPr lang="en-US" sz="2000" dirty="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Remove weeds where required</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Use of pre-emergence weedicides to overcome the problem of weeds.</a:t>
                      </a:r>
                      <a:endParaRPr lang="en-US" sz="2000">
                        <a:effectLst/>
                        <a:latin typeface="Gill Sans MT" panose="020B0502020104020203" pitchFamily="34" charset="0"/>
                      </a:endParaRPr>
                    </a:p>
                  </a:txBody>
                  <a:tcPr/>
                </a:tc>
              </a:tr>
              <a:tr h="1086849">
                <a:tc>
                  <a:txBody>
                    <a:bodyPr/>
                    <a:lstStyle/>
                    <a:p>
                      <a:pPr algn="ctr" rtl="0" fontAlgn="base">
                        <a:spcBef>
                          <a:spcPts val="0"/>
                        </a:spcBef>
                        <a:spcAft>
                          <a:spcPts val="0"/>
                        </a:spcAft>
                        <a:buFont typeface="+mj-lt"/>
                        <a:buAutoNum type="arabicPeriod" startAt="2"/>
                      </a:pPr>
                      <a:br>
                        <a:rPr lang="en-US" sz="2000" b="0" i="0" u="none" strike="noStrike" dirty="0">
                          <a:solidFill>
                            <a:srgbClr val="000000"/>
                          </a:solidFill>
                          <a:effectLst/>
                          <a:latin typeface="Gill Sans MT" panose="020B0502020104020203" pitchFamily="34" charset="0"/>
                        </a:rPr>
                      </a:br>
                      <a:endParaRPr lang="en-US" sz="2000" b="0" i="0" u="none" strike="noStrike" dirty="0">
                        <a:solidFill>
                          <a:srgbClr val="000000"/>
                        </a:solidFill>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Mango cultivar- Malda </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Use same old variety of mango, alternate bearing variety</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Use of regular bearing mango variety such as Neelam.</a:t>
                      </a:r>
                      <a:endParaRPr lang="en-US" sz="2000">
                        <a:effectLst/>
                        <a:latin typeface="Gill Sans MT" panose="020B0502020104020203" pitchFamily="34" charset="0"/>
                      </a:endParaRPr>
                    </a:p>
                  </a:txBody>
                  <a:tcPr/>
                </a:tc>
              </a:tr>
              <a:tr h="757501">
                <a:tc>
                  <a:txBody>
                    <a:bodyPr/>
                    <a:lstStyle/>
                    <a:p>
                      <a:pPr algn="ctr" rtl="0" fontAlgn="base">
                        <a:spcBef>
                          <a:spcPts val="0"/>
                        </a:spcBef>
                        <a:spcAft>
                          <a:spcPts val="0"/>
                        </a:spcAft>
                        <a:buFont typeface="+mj-lt"/>
                        <a:buAutoNum type="arabicPeriod" startAt="3"/>
                      </a:pPr>
                      <a:br>
                        <a:rPr lang="en-US" sz="2000" b="0" i="0" u="none" strike="noStrike" dirty="0">
                          <a:solidFill>
                            <a:srgbClr val="000000"/>
                          </a:solidFill>
                          <a:effectLst/>
                          <a:latin typeface="Gill Sans MT" panose="020B0502020104020203" pitchFamily="34" charset="0"/>
                        </a:rPr>
                      </a:br>
                      <a:endParaRPr lang="en-US" sz="2000" b="0" i="0" u="none" strike="noStrike" dirty="0">
                        <a:solidFill>
                          <a:srgbClr val="000000"/>
                        </a:solidFill>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Spacing in mango plantation</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Traditional practice- use of 10 x10 spacing</a:t>
                      </a:r>
                      <a:endParaRPr lang="en-US" sz="2000" dirty="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Modern spacing of 5 x 5 cm in mango plantation</a:t>
                      </a:r>
                      <a:endParaRPr lang="en-US" sz="2000" dirty="0">
                        <a:effectLst/>
                        <a:latin typeface="Gill Sans MT" panose="020B0502020104020203" pitchFamily="34" charset="0"/>
                      </a:endParaRPr>
                    </a:p>
                  </a:txBody>
                  <a:tcPr/>
                </a:tc>
              </a:tr>
              <a:tr h="757501">
                <a:tc>
                  <a:txBody>
                    <a:bodyPr/>
                    <a:lstStyle/>
                    <a:p>
                      <a:pPr algn="ctr" rtl="0" fontAlgn="base">
                        <a:spcBef>
                          <a:spcPts val="0"/>
                        </a:spcBef>
                        <a:spcAft>
                          <a:spcPts val="0"/>
                        </a:spcAft>
                        <a:buFont typeface="+mj-lt"/>
                        <a:buNone/>
                      </a:pPr>
                      <a:r>
                        <a:rPr lang="en-US" sz="2000" b="0" i="0" u="none" strike="noStrike" dirty="0">
                          <a:solidFill>
                            <a:srgbClr val="000000"/>
                          </a:solidFill>
                          <a:effectLst/>
                          <a:latin typeface="Gill Sans MT" panose="020B0502020104020203" pitchFamily="34" charset="0"/>
                        </a:rPr>
                        <a:t>4. </a:t>
                      </a:r>
                      <a:br>
                        <a:rPr lang="en-US" sz="2000" b="0" i="0" u="none" strike="noStrike" dirty="0">
                          <a:solidFill>
                            <a:srgbClr val="000000"/>
                          </a:solidFill>
                          <a:effectLst/>
                          <a:latin typeface="Gill Sans MT" panose="020B0502020104020203" pitchFamily="34" charset="0"/>
                        </a:rPr>
                      </a:br>
                      <a:endParaRPr lang="en-US" sz="2000" b="0" i="0" u="none" strike="noStrike" dirty="0">
                        <a:solidFill>
                          <a:srgbClr val="000000"/>
                        </a:solidFill>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Monocropping </a:t>
                      </a:r>
                      <a:endParaRPr lang="en-US" sz="2000" dirty="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a:solidFill>
                            <a:srgbClr val="000000"/>
                          </a:solidFill>
                          <a:effectLst/>
                          <a:latin typeface="Gill Sans MT" panose="020B0502020104020203" pitchFamily="34" charset="0"/>
                        </a:rPr>
                        <a:t>Use of single variety of crop and single crop in a year</a:t>
                      </a:r>
                      <a:endParaRPr lang="en-US" sz="2000">
                        <a:effectLst/>
                        <a:latin typeface="Gill Sans MT" panose="020B0502020104020203" pitchFamily="34" charset="0"/>
                      </a:endParaRPr>
                    </a:p>
                  </a:txBody>
                  <a:tcPr/>
                </a:tc>
                <a:tc>
                  <a:txBody>
                    <a:bodyPr/>
                    <a:lstStyle/>
                    <a:p>
                      <a:pPr algn="ctr" rtl="0" fontAlgn="t">
                        <a:spcBef>
                          <a:spcPts val="0"/>
                        </a:spcBef>
                        <a:spcAft>
                          <a:spcPts val="1000"/>
                        </a:spcAft>
                      </a:pPr>
                      <a:r>
                        <a:rPr lang="en-US" sz="2000" b="0" i="0" u="none" strike="noStrike" dirty="0">
                          <a:solidFill>
                            <a:srgbClr val="000000"/>
                          </a:solidFill>
                          <a:effectLst/>
                          <a:latin typeface="Gill Sans MT" panose="020B0502020104020203" pitchFamily="34" charset="0"/>
                        </a:rPr>
                        <a:t>Use of crop rotation and change of cultivar</a:t>
                      </a:r>
                      <a:endParaRPr lang="en-US" sz="2000" dirty="0">
                        <a:effectLst/>
                        <a:latin typeface="Gill Sans MT" panose="020B0502020104020203" pitchFamily="34" charset="0"/>
                      </a:endParaRPr>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18525" y="12011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Vegetables</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aphicFrame>
        <p:nvGraphicFramePr>
          <p:cNvPr id="4" name="Table 4"/>
          <p:cNvGraphicFramePr>
            <a:graphicFrameLocks noGrp="1"/>
          </p:cNvGraphicFramePr>
          <p:nvPr/>
        </p:nvGraphicFramePr>
        <p:xfrm>
          <a:off x="416560" y="2273300"/>
          <a:ext cx="11298555" cy="1428115"/>
        </p:xfrm>
        <a:graphic>
          <a:graphicData uri="http://schemas.openxmlformats.org/drawingml/2006/table">
            <a:tbl>
              <a:tblPr firstRow="1" bandRow="1">
                <a:tableStyleId>{5C22544A-7EE6-4342-B048-85BDC9FD1C3A}</a:tableStyleId>
              </a:tblPr>
              <a:tblGrid>
                <a:gridCol w="1001395"/>
                <a:gridCol w="2764790"/>
                <a:gridCol w="1621790"/>
                <a:gridCol w="2144395"/>
                <a:gridCol w="1883410"/>
                <a:gridCol w="1882775"/>
              </a:tblGrid>
              <a:tr h="719455">
                <a:tc>
                  <a:txBody>
                    <a:bodyPr/>
                    <a:lstStyle/>
                    <a:p>
                      <a:pPr marL="69850" rtl="0" fontAlgn="t">
                        <a:spcBef>
                          <a:spcPts val="5"/>
                        </a:spcBef>
                        <a:spcAft>
                          <a:spcPts val="0"/>
                        </a:spcAft>
                      </a:pPr>
                      <a:r>
                        <a:rPr lang="en-US" sz="1600" b="1" i="0" u="none" strike="noStrike" dirty="0">
                          <a:solidFill>
                            <a:srgbClr val="000000"/>
                          </a:solidFill>
                          <a:effectLst/>
                          <a:latin typeface="Gill Sans MT" panose="020B0502020104020203" pitchFamily="34" charset="0"/>
                        </a:rPr>
                        <a:t>Sl.</a:t>
                      </a:r>
                      <a:endParaRPr lang="en-US" sz="1600" dirty="0">
                        <a:effectLst/>
                        <a:latin typeface="Gill Sans MT" panose="020B0502020104020203" pitchFamily="34" charset="0"/>
                      </a:endParaRPr>
                    </a:p>
                  </a:txBody>
                  <a:tcPr/>
                </a:tc>
                <a:tc>
                  <a:txBody>
                    <a:bodyPr/>
                    <a:lstStyle/>
                    <a:p>
                      <a:pPr marL="69850" marR="193040" rtl="0" fontAlgn="t">
                        <a:spcBef>
                          <a:spcPts val="5"/>
                        </a:spcBef>
                        <a:spcAft>
                          <a:spcPts val="0"/>
                        </a:spcAft>
                      </a:pPr>
                      <a:r>
                        <a:rPr lang="en-US" sz="1600" b="1" i="0" u="none" strike="noStrike" dirty="0">
                          <a:solidFill>
                            <a:srgbClr val="000000"/>
                          </a:solidFill>
                          <a:effectLst/>
                          <a:latin typeface="Gill Sans MT" panose="020B0502020104020203" pitchFamily="34" charset="0"/>
                        </a:rPr>
                        <a:t>Name of Vegetables</a:t>
                      </a:r>
                      <a:endParaRPr lang="en-US" sz="1600" dirty="0">
                        <a:effectLst/>
                        <a:latin typeface="Gill Sans MT" panose="020B0502020104020203" pitchFamily="34" charset="0"/>
                      </a:endParaRPr>
                    </a:p>
                  </a:txBody>
                  <a:tcPr/>
                </a:tc>
                <a:tc>
                  <a:txBody>
                    <a:bodyPr/>
                    <a:lstStyle/>
                    <a:p>
                      <a:pPr marL="66040" rtl="0" fontAlgn="t">
                        <a:spcBef>
                          <a:spcPts val="5"/>
                        </a:spcBef>
                        <a:spcAft>
                          <a:spcPts val="0"/>
                        </a:spcAft>
                      </a:pPr>
                      <a:r>
                        <a:rPr lang="en-US" sz="1600" b="1" i="0" u="none" strike="noStrike" dirty="0">
                          <a:solidFill>
                            <a:srgbClr val="000000"/>
                          </a:solidFill>
                          <a:effectLst/>
                          <a:latin typeface="Gill Sans MT" panose="020B0502020104020203" pitchFamily="34" charset="0"/>
                        </a:rPr>
                        <a:t>Varieties</a:t>
                      </a:r>
                      <a:endParaRPr lang="en-US" sz="1600" dirty="0">
                        <a:effectLst/>
                        <a:latin typeface="Gill Sans MT" panose="020B0502020104020203" pitchFamily="34" charset="0"/>
                      </a:endParaRPr>
                    </a:p>
                  </a:txBody>
                  <a:tcPr/>
                </a:tc>
                <a:tc>
                  <a:txBody>
                    <a:bodyPr/>
                    <a:lstStyle/>
                    <a:p>
                      <a:pPr marL="66040" marR="140970" rtl="0" fontAlgn="t">
                        <a:spcBef>
                          <a:spcPts val="5"/>
                        </a:spcBef>
                        <a:spcAft>
                          <a:spcPts val="0"/>
                        </a:spcAft>
                      </a:pPr>
                      <a:r>
                        <a:rPr lang="en-US" sz="1600" b="1" i="0" u="none" strike="noStrike">
                          <a:solidFill>
                            <a:srgbClr val="000000"/>
                          </a:solidFill>
                          <a:effectLst/>
                          <a:latin typeface="Gill Sans MT" panose="020B0502020104020203" pitchFamily="34" charset="0"/>
                        </a:rPr>
                        <a:t>Area under cultivation</a:t>
                      </a:r>
                      <a:endParaRPr lang="en-US" sz="1600">
                        <a:effectLst/>
                        <a:latin typeface="Gill Sans MT" panose="020B0502020104020203" pitchFamily="34" charset="0"/>
                      </a:endParaRPr>
                    </a:p>
                  </a:txBody>
                  <a:tcPr/>
                </a:tc>
                <a:tc>
                  <a:txBody>
                    <a:bodyPr/>
                    <a:lstStyle/>
                    <a:p>
                      <a:pPr marL="66040" marR="173990" rtl="0" fontAlgn="t">
                        <a:spcBef>
                          <a:spcPts val="5"/>
                        </a:spcBef>
                        <a:spcAft>
                          <a:spcPts val="0"/>
                        </a:spcAft>
                      </a:pPr>
                      <a:r>
                        <a:rPr lang="en-US" sz="1600" b="1" i="0" u="none" strike="noStrike">
                          <a:solidFill>
                            <a:srgbClr val="000000"/>
                          </a:solidFill>
                          <a:effectLst/>
                          <a:latin typeface="Gill Sans MT" panose="020B0502020104020203" pitchFamily="34" charset="0"/>
                        </a:rPr>
                        <a:t>Fertilizer dose</a:t>
                      </a:r>
                      <a:endParaRPr lang="en-US" sz="1600">
                        <a:effectLst/>
                        <a:latin typeface="Gill Sans MT" panose="020B0502020104020203" pitchFamily="34" charset="0"/>
                      </a:endParaRPr>
                    </a:p>
                  </a:txBody>
                  <a:tcPr/>
                </a:tc>
                <a:tc>
                  <a:txBody>
                    <a:bodyPr/>
                    <a:lstStyle/>
                    <a:p>
                      <a:pPr marL="69215" rtl="0" fontAlgn="t">
                        <a:spcBef>
                          <a:spcPts val="5"/>
                        </a:spcBef>
                        <a:spcAft>
                          <a:spcPts val="0"/>
                        </a:spcAft>
                      </a:pPr>
                      <a:r>
                        <a:rPr lang="en-US" sz="1600" b="1" i="0" u="none" strike="noStrike">
                          <a:solidFill>
                            <a:srgbClr val="000000"/>
                          </a:solidFill>
                          <a:effectLst/>
                          <a:latin typeface="Gill Sans MT" panose="020B0502020104020203" pitchFamily="34" charset="0"/>
                        </a:rPr>
                        <a:t>Yield</a:t>
                      </a:r>
                      <a:endParaRPr lang="en-US" sz="1600">
                        <a:effectLst/>
                        <a:latin typeface="Gill Sans MT" panose="020B0502020104020203" pitchFamily="34" charset="0"/>
                      </a:endParaRPr>
                    </a:p>
                  </a:txBody>
                  <a:tcPr/>
                </a:tc>
              </a:tr>
              <a:tr h="708660">
                <a:tc>
                  <a:txBody>
                    <a:bodyPr/>
                    <a:lstStyle/>
                    <a:p>
                      <a:pPr rtl="0" fontAlgn="base">
                        <a:spcBef>
                          <a:spcPts val="0"/>
                        </a:spcBef>
                        <a:spcAft>
                          <a:spcPts val="0"/>
                        </a:spcAft>
                        <a:buFont typeface="+mj-lt"/>
                        <a:buAutoNum type="arabicPeriod"/>
                      </a:pPr>
                      <a:br>
                        <a:rPr lang="en-US" sz="1600" b="0" i="0" u="none" strike="noStrike">
                          <a:solidFill>
                            <a:srgbClr val="000000"/>
                          </a:solidFill>
                          <a:effectLst/>
                          <a:latin typeface="Gill Sans MT" panose="020B0502020104020203" pitchFamily="34" charset="0"/>
                        </a:rPr>
                      </a:br>
                      <a:endParaRPr lang="en-US" sz="1600" b="0" i="0" u="none" strike="noStrike">
                        <a:solidFill>
                          <a:srgbClr val="000000"/>
                        </a:solidFill>
                        <a:effectLst/>
                        <a:latin typeface="Gill Sans MT" panose="020B0502020104020203" pitchFamily="34" charset="0"/>
                      </a:endParaRPr>
                    </a:p>
                  </a:txBody>
                  <a:tcPr/>
                </a:tc>
                <a:tc>
                  <a:txBody>
                    <a:bodyPr/>
                    <a:lstStyle/>
                    <a:p>
                      <a:pPr rtl="0" fontAlgn="t">
                        <a:spcBef>
                          <a:spcPts val="5"/>
                        </a:spcBef>
                        <a:spcAft>
                          <a:spcPts val="0"/>
                        </a:spcAft>
                      </a:pPr>
                      <a:r>
                        <a:rPr lang="en-US" sz="1600" b="0" i="0" u="none" strike="noStrike" dirty="0">
                          <a:solidFill>
                            <a:srgbClr val="000000"/>
                          </a:solidFill>
                          <a:effectLst/>
                          <a:latin typeface="Gill Sans MT" panose="020B0502020104020203" pitchFamily="34" charset="0"/>
                        </a:rPr>
                        <a:t>Potato</a:t>
                      </a:r>
                      <a:endParaRPr lang="en-US" sz="1600" dirty="0">
                        <a:effectLst/>
                        <a:latin typeface="Gill Sans MT" panose="020B0502020104020203" pitchFamily="34" charset="0"/>
                      </a:endParaRPr>
                    </a:p>
                  </a:txBody>
                  <a:tcPr/>
                </a:tc>
                <a:tc>
                  <a:txBody>
                    <a:bodyPr/>
                    <a:lstStyle/>
                    <a:p>
                      <a:pPr marL="66040" rtl="0" fontAlgn="t">
                        <a:spcBef>
                          <a:spcPts val="5"/>
                        </a:spcBef>
                        <a:spcAft>
                          <a:spcPts val="0"/>
                        </a:spcAft>
                      </a:pPr>
                      <a:r>
                        <a:rPr lang="en-US" sz="1600" b="0" i="0" u="none" strike="noStrike" dirty="0" err="1">
                          <a:solidFill>
                            <a:srgbClr val="000000"/>
                          </a:solidFill>
                          <a:effectLst/>
                          <a:latin typeface="Gill Sans MT" panose="020B0502020104020203" pitchFamily="34" charset="0"/>
                        </a:rPr>
                        <a:t>Kufri</a:t>
                      </a:r>
                      <a:r>
                        <a:rPr lang="en-US" sz="1600" b="0" i="0" u="none" strike="noStrike" dirty="0">
                          <a:solidFill>
                            <a:srgbClr val="000000"/>
                          </a:solidFill>
                          <a:effectLst/>
                          <a:latin typeface="Gill Sans MT" panose="020B0502020104020203" pitchFamily="34" charset="0"/>
                        </a:rPr>
                        <a:t> Jyoti</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0.08 ha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DAP- 2.5 kg</a:t>
                      </a:r>
                      <a:endParaRPr lang="en-US" sz="1600">
                        <a:effectLst/>
                        <a:latin typeface="Gill Sans MT" panose="020B0502020104020203" pitchFamily="34" charset="0"/>
                      </a:endParaRPr>
                    </a:p>
                    <a:p>
                      <a:pPr rtl="0" fontAlgn="t">
                        <a:spcBef>
                          <a:spcPts val="0"/>
                        </a:spcBef>
                        <a:spcAft>
                          <a:spcPts val="0"/>
                        </a:spcAft>
                      </a:pPr>
                      <a:r>
                        <a:rPr lang="en-US" sz="1600" b="0" i="0" u="none" strike="noStrike">
                          <a:solidFill>
                            <a:srgbClr val="000000"/>
                          </a:solidFill>
                          <a:effectLst/>
                          <a:latin typeface="Gill Sans MT" panose="020B0502020104020203" pitchFamily="34" charset="0"/>
                        </a:rPr>
                        <a:t>Urea- 5 kg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600-800 kg </a:t>
                      </a:r>
                      <a:endParaRPr lang="en-US" sz="1600">
                        <a:effectLst/>
                        <a:latin typeface="Gill Sans MT" panose="020B0502020104020203" pitchFamily="34" charset="0"/>
                      </a:endParaRPr>
                    </a:p>
                  </a:txBody>
                  <a:tcPr/>
                </a:tc>
              </a:tr>
            </a:tbl>
          </a:graphicData>
        </a:graphic>
      </p:graphicFrame>
      <p:sp>
        <p:nvSpPr>
          <p:cNvPr id="5" name="TextBox 4"/>
          <p:cNvSpPr txBox="1"/>
          <p:nvPr/>
        </p:nvSpPr>
        <p:spPr>
          <a:xfrm>
            <a:off x="416559" y="3572673"/>
            <a:ext cx="2038540"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Problems</a:t>
            </a:r>
            <a:endParaRPr lang="en-US" sz="3200" b="1" dirty="0">
              <a:solidFill>
                <a:schemeClr val="accent2">
                  <a:lumMod val="75000"/>
                </a:schemeClr>
              </a:solidFill>
              <a:latin typeface="Amasis MT Pro" panose="02040504050005020304" pitchFamily="18" charset="0"/>
            </a:endParaRPr>
          </a:p>
        </p:txBody>
      </p:sp>
      <p:graphicFrame>
        <p:nvGraphicFramePr>
          <p:cNvPr id="7" name="Table 7"/>
          <p:cNvGraphicFramePr>
            <a:graphicFrameLocks noGrp="1"/>
          </p:cNvGraphicFramePr>
          <p:nvPr/>
        </p:nvGraphicFramePr>
        <p:xfrm>
          <a:off x="416560" y="4157448"/>
          <a:ext cx="11371973" cy="2468880"/>
        </p:xfrm>
        <a:graphic>
          <a:graphicData uri="http://schemas.openxmlformats.org/drawingml/2006/table">
            <a:tbl>
              <a:tblPr firstRow="1" bandRow="1">
                <a:tableStyleId>{5C22544A-7EE6-4342-B048-85BDC9FD1C3A}</a:tableStyleId>
              </a:tblPr>
              <a:tblGrid>
                <a:gridCol w="869609"/>
                <a:gridCol w="2921048"/>
                <a:gridCol w="1895329"/>
                <a:gridCol w="1895329"/>
                <a:gridCol w="1895329"/>
                <a:gridCol w="1895329"/>
              </a:tblGrid>
              <a:tr h="370840">
                <a:tc>
                  <a:txBody>
                    <a:bodyPr/>
                    <a:lstStyle/>
                    <a:p>
                      <a:pPr marL="69850" rtl="0" fontAlgn="t">
                        <a:spcBef>
                          <a:spcPts val="5"/>
                        </a:spcBef>
                        <a:spcAft>
                          <a:spcPts val="0"/>
                        </a:spcAft>
                      </a:pPr>
                      <a:r>
                        <a:rPr lang="en-US" sz="1600" b="0" i="0" u="none" strike="noStrike" dirty="0">
                          <a:solidFill>
                            <a:srgbClr val="000000"/>
                          </a:solidFill>
                          <a:effectLst/>
                          <a:latin typeface="Gill Sans MT" panose="020B0502020104020203" pitchFamily="34" charset="0"/>
                        </a:rPr>
                        <a:t>Sl.</a:t>
                      </a:r>
                      <a:endParaRPr lang="en-US" sz="1600" dirty="0">
                        <a:effectLst/>
                        <a:latin typeface="Gill Sans MT" panose="020B0502020104020203" pitchFamily="34" charset="0"/>
                      </a:endParaRPr>
                    </a:p>
                  </a:txBody>
                  <a:tcPr/>
                </a:tc>
                <a:tc>
                  <a:txBody>
                    <a:bodyPr/>
                    <a:lstStyle/>
                    <a:p>
                      <a:pPr marL="66675" rtl="0" fontAlgn="t">
                        <a:spcBef>
                          <a:spcPts val="5"/>
                        </a:spcBef>
                        <a:spcAft>
                          <a:spcPts val="0"/>
                        </a:spcAft>
                      </a:pPr>
                      <a:r>
                        <a:rPr lang="en-US" sz="1600" b="0" i="0" u="none" strike="noStrike" dirty="0">
                          <a:solidFill>
                            <a:srgbClr val="000000"/>
                          </a:solidFill>
                          <a:effectLst/>
                          <a:latin typeface="Gill Sans MT" panose="020B0502020104020203" pitchFamily="34" charset="0"/>
                        </a:rPr>
                        <a:t>Crops</a:t>
                      </a:r>
                      <a:endParaRPr lang="en-US" sz="1600" dirty="0">
                        <a:effectLst/>
                        <a:latin typeface="Gill Sans MT" panose="020B0502020104020203" pitchFamily="34" charset="0"/>
                      </a:endParaRPr>
                    </a:p>
                  </a:txBody>
                  <a:tcPr/>
                </a:tc>
                <a:tc>
                  <a:txBody>
                    <a:bodyPr/>
                    <a:lstStyle/>
                    <a:p>
                      <a:pPr marL="66675" marR="327025" rtl="0" fontAlgn="t">
                        <a:spcBef>
                          <a:spcPts val="5"/>
                        </a:spcBef>
                        <a:spcAft>
                          <a:spcPts val="0"/>
                        </a:spcAft>
                      </a:pPr>
                      <a:r>
                        <a:rPr lang="en-US" sz="1600" b="0" i="0" u="none" strike="noStrike">
                          <a:solidFill>
                            <a:srgbClr val="000000"/>
                          </a:solidFill>
                          <a:effectLst/>
                          <a:latin typeface="Gill Sans MT" panose="020B0502020104020203" pitchFamily="34" charset="0"/>
                        </a:rPr>
                        <a:t>Problem identification</a:t>
                      </a:r>
                      <a:endParaRPr lang="en-US" sz="1600">
                        <a:effectLst/>
                        <a:latin typeface="Gill Sans MT" panose="020B0502020104020203" pitchFamily="34" charset="0"/>
                      </a:endParaRPr>
                    </a:p>
                  </a:txBody>
                  <a:tcPr/>
                </a:tc>
                <a:tc>
                  <a:txBody>
                    <a:bodyPr/>
                    <a:lstStyle/>
                    <a:p>
                      <a:pPr marL="69850" marR="232410" rtl="0" fontAlgn="t">
                        <a:spcBef>
                          <a:spcPts val="5"/>
                        </a:spcBef>
                        <a:spcAft>
                          <a:spcPts val="0"/>
                        </a:spcAft>
                      </a:pPr>
                      <a:r>
                        <a:rPr lang="en-US" sz="1600" b="0" i="0" u="none" strike="noStrike">
                          <a:solidFill>
                            <a:srgbClr val="000000"/>
                          </a:solidFill>
                          <a:effectLst/>
                          <a:latin typeface="Gill Sans MT" panose="020B0502020104020203" pitchFamily="34" charset="0"/>
                        </a:rPr>
                        <a:t>Solution available</a:t>
                      </a:r>
                      <a:endParaRPr lang="en-US" sz="1600">
                        <a:effectLst/>
                        <a:latin typeface="Gill Sans MT" panose="020B0502020104020203" pitchFamily="34" charset="0"/>
                      </a:endParaRPr>
                    </a:p>
                  </a:txBody>
                  <a:tcPr/>
                </a:tc>
                <a:tc>
                  <a:txBody>
                    <a:bodyPr/>
                    <a:lstStyle/>
                    <a:p>
                      <a:pPr marL="69850" marR="265430" rtl="0" fontAlgn="t">
                        <a:spcBef>
                          <a:spcPts val="5"/>
                        </a:spcBef>
                        <a:spcAft>
                          <a:spcPts val="0"/>
                        </a:spcAft>
                      </a:pPr>
                      <a:r>
                        <a:rPr lang="en-US" sz="1600" b="0" i="0" u="none" strike="noStrike">
                          <a:solidFill>
                            <a:srgbClr val="000000"/>
                          </a:solidFill>
                          <a:effectLst/>
                          <a:latin typeface="Gill Sans MT" panose="020B0502020104020203" pitchFamily="34" charset="0"/>
                        </a:rPr>
                        <a:t>Solution Recommended</a:t>
                      </a:r>
                      <a:endParaRPr lang="en-US" sz="1600">
                        <a:effectLst/>
                        <a:latin typeface="Gill Sans MT" panose="020B0502020104020203" pitchFamily="34" charset="0"/>
                      </a:endParaRPr>
                    </a:p>
                  </a:txBody>
                  <a:tcPr/>
                </a:tc>
                <a:tc>
                  <a:txBody>
                    <a:bodyPr/>
                    <a:lstStyle/>
                    <a:p>
                      <a:pPr marL="66675" rtl="0" fontAlgn="t">
                        <a:spcBef>
                          <a:spcPts val="5"/>
                        </a:spcBef>
                        <a:spcAft>
                          <a:spcPts val="0"/>
                        </a:spcAft>
                      </a:pPr>
                      <a:r>
                        <a:rPr lang="en-US" sz="1600" b="0" i="0" u="none" strike="noStrike" dirty="0">
                          <a:solidFill>
                            <a:srgbClr val="000000"/>
                          </a:solidFill>
                          <a:effectLst/>
                          <a:latin typeface="Gill Sans MT" panose="020B0502020104020203" pitchFamily="34" charset="0"/>
                        </a:rPr>
                        <a:t>Activities</a:t>
                      </a:r>
                      <a:endParaRPr lang="en-US" sz="1600" dirty="0">
                        <a:effectLst/>
                        <a:latin typeface="Gill Sans MT" panose="020B0502020104020203" pitchFamily="34" charset="0"/>
                      </a:endParaRPr>
                    </a:p>
                    <a:p>
                      <a:pPr marL="66675" marR="236855" rtl="0" fontAlgn="t">
                        <a:spcBef>
                          <a:spcPts val="40"/>
                        </a:spcBef>
                        <a:spcAft>
                          <a:spcPts val="0"/>
                        </a:spcAft>
                      </a:pPr>
                      <a:r>
                        <a:rPr lang="en-US" sz="1600" b="0" i="0" u="none" strike="noStrike" dirty="0">
                          <a:solidFill>
                            <a:srgbClr val="000000"/>
                          </a:solidFill>
                          <a:effectLst/>
                          <a:latin typeface="Gill Sans MT" panose="020B0502020104020203" pitchFamily="34" charset="0"/>
                        </a:rPr>
                        <a:t>Proposed/Ext teaching method</a:t>
                      </a:r>
                      <a:endParaRPr lang="en-US" sz="1600" dirty="0">
                        <a:effectLst/>
                        <a:latin typeface="Gill Sans MT" panose="020B0502020104020203" pitchFamily="34" charset="0"/>
                      </a:endParaRPr>
                    </a:p>
                  </a:txBody>
                  <a:tcPr/>
                </a:tc>
              </a:tr>
              <a:tr h="370840">
                <a:tc>
                  <a:txBody>
                    <a:bodyPr/>
                    <a:lstStyle/>
                    <a:p>
                      <a:pPr rtl="0" fontAlgn="base">
                        <a:spcBef>
                          <a:spcPts val="0"/>
                        </a:spcBef>
                        <a:spcAft>
                          <a:spcPts val="0"/>
                        </a:spcAft>
                        <a:buFont typeface="+mj-lt"/>
                        <a:buNone/>
                      </a:pPr>
                      <a:r>
                        <a:rPr lang="en-US" sz="1600" b="0" i="0" u="none" strike="noStrike" dirty="0">
                          <a:solidFill>
                            <a:srgbClr val="000000"/>
                          </a:solidFill>
                          <a:effectLst/>
                          <a:latin typeface="Gill Sans MT" panose="020B0502020104020203" pitchFamily="34" charset="0"/>
                        </a:rPr>
                        <a:t>1. </a:t>
                      </a:r>
                      <a:br>
                        <a:rPr lang="en-US" sz="1600" b="0" i="0" u="none" strike="noStrike" dirty="0">
                          <a:solidFill>
                            <a:srgbClr val="000000"/>
                          </a:solidFill>
                          <a:effectLst/>
                          <a:latin typeface="Gill Sans MT" panose="020B0502020104020203" pitchFamily="34" charset="0"/>
                        </a:rPr>
                      </a:br>
                      <a:endParaRPr lang="en-US" sz="1600" b="0" i="0" u="none" strike="noStrike" dirty="0">
                        <a:solidFill>
                          <a:srgbClr val="000000"/>
                        </a:solidFill>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Potato</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Common scab</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Early harvesting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Use of disease-free seed tuber and crop rotation</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On- farm problem identification and solution recommended</a:t>
                      </a:r>
                      <a:endParaRPr lang="en-US" sz="1600" dirty="0">
                        <a:effectLst/>
                        <a:latin typeface="Gill Sans MT" panose="020B0502020104020203" pitchFamily="34" charset="0"/>
                      </a:endParaRPr>
                    </a:p>
                  </a:txBody>
                  <a:tcPr/>
                </a:tc>
              </a:tr>
              <a:tr h="370840">
                <a:tc>
                  <a:txBody>
                    <a:bodyPr/>
                    <a:lstStyle/>
                    <a:p>
                      <a:pPr rtl="0" fontAlgn="base">
                        <a:spcBef>
                          <a:spcPts val="0"/>
                        </a:spcBef>
                        <a:spcAft>
                          <a:spcPts val="0"/>
                        </a:spcAft>
                        <a:buFont typeface="+mj-lt"/>
                        <a:buNone/>
                      </a:pPr>
                      <a:r>
                        <a:rPr lang="en-US" sz="1600" b="0" i="0" u="none" strike="noStrike" dirty="0">
                          <a:solidFill>
                            <a:srgbClr val="000000"/>
                          </a:solidFill>
                          <a:effectLst/>
                          <a:latin typeface="Gill Sans MT" panose="020B0502020104020203" pitchFamily="34" charset="0"/>
                        </a:rPr>
                        <a:t>2. </a:t>
                      </a:r>
                      <a:br>
                        <a:rPr lang="en-US" sz="1600" b="0" i="0" u="none" strike="noStrike" dirty="0">
                          <a:solidFill>
                            <a:srgbClr val="000000"/>
                          </a:solidFill>
                          <a:effectLst/>
                          <a:latin typeface="Gill Sans MT" panose="020B0502020104020203" pitchFamily="34" charset="0"/>
                        </a:rPr>
                      </a:br>
                      <a:endParaRPr lang="en-US" sz="1600" b="0" i="0" u="none" strike="noStrike" dirty="0">
                        <a:solidFill>
                          <a:srgbClr val="000000"/>
                        </a:solidFill>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Potato </a:t>
                      </a:r>
                      <a:endParaRPr lang="en-US" sz="1600" dirty="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Use of monocropping</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        ---------</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a:solidFill>
                            <a:srgbClr val="000000"/>
                          </a:solidFill>
                          <a:effectLst/>
                          <a:latin typeface="Gill Sans MT" panose="020B0502020104020203" pitchFamily="34" charset="0"/>
                        </a:rPr>
                        <a:t>Crop rotation</a:t>
                      </a:r>
                      <a:endParaRPr lang="en-US" sz="1600">
                        <a:effectLst/>
                        <a:latin typeface="Gill Sans MT" panose="020B0502020104020203" pitchFamily="34" charset="0"/>
                      </a:endParaRPr>
                    </a:p>
                  </a:txBody>
                  <a:tcPr/>
                </a:tc>
                <a:tc>
                  <a:txBody>
                    <a:bodyPr/>
                    <a:lstStyle/>
                    <a:p>
                      <a:pPr rtl="0" fontAlgn="t">
                        <a:spcBef>
                          <a:spcPts val="0"/>
                        </a:spcBef>
                        <a:spcAft>
                          <a:spcPts val="0"/>
                        </a:spcAft>
                      </a:pPr>
                      <a:r>
                        <a:rPr lang="en-US" sz="1600" b="0" i="0" u="none" strike="noStrike" dirty="0">
                          <a:solidFill>
                            <a:srgbClr val="000000"/>
                          </a:solidFill>
                          <a:effectLst/>
                          <a:latin typeface="Gill Sans MT" panose="020B0502020104020203" pitchFamily="34" charset="0"/>
                        </a:rPr>
                        <a:t>Awareness </a:t>
                      </a:r>
                      <a:endParaRPr lang="en-US" sz="1600" dirty="0">
                        <a:effectLst/>
                        <a:latin typeface="Gill Sans MT" panose="020B0502020104020203" pitchFamily="34" charset="0"/>
                      </a:endParaRPr>
                    </a:p>
                  </a:txBody>
                  <a:tcPr/>
                </a:tc>
              </a:tr>
            </a:tbl>
          </a:graphicData>
        </a:graphic>
      </p:graphicFrame>
      <p:sp>
        <p:nvSpPr>
          <p:cNvPr id="8" name="TextBox 7"/>
          <p:cNvSpPr txBox="1"/>
          <p:nvPr/>
        </p:nvSpPr>
        <p:spPr>
          <a:xfrm>
            <a:off x="416559" y="1663579"/>
            <a:ext cx="2676507" cy="584775"/>
          </a:xfrm>
          <a:prstGeom prst="rect">
            <a:avLst/>
          </a:prstGeom>
          <a:noFill/>
        </p:spPr>
        <p:txBody>
          <a:bodyPr wrap="square" rtlCol="0">
            <a:spAutoFit/>
          </a:bodyPr>
          <a:lstStyle/>
          <a:p>
            <a:r>
              <a:rPr lang="en-US" sz="3200" b="1" dirty="0">
                <a:solidFill>
                  <a:schemeClr val="accent2">
                    <a:lumMod val="75000"/>
                  </a:schemeClr>
                </a:solidFill>
                <a:latin typeface="Amasis MT Pro" panose="02040504050005020304" pitchFamily="18" charset="0"/>
              </a:rPr>
              <a:t>Crop Profile</a:t>
            </a:r>
            <a:endParaRPr lang="en-US" sz="3200" b="1" dirty="0">
              <a:solidFill>
                <a:schemeClr val="accent2">
                  <a:lumMod val="75000"/>
                </a:schemeClr>
              </a:solidFill>
              <a:latin typeface="Amasis MT Pro" panose="02040504050005020304" pitchFamily="18" charset="0"/>
            </a:endParaRPr>
          </a:p>
        </p:txBody>
      </p:sp>
      <p:sp>
        <p:nvSpPr>
          <p:cNvPr id="11" name="TextBox 10"/>
          <p:cNvSpPr txBox="1"/>
          <p:nvPr/>
        </p:nvSpPr>
        <p:spPr>
          <a:xfrm>
            <a:off x="118695" y="878345"/>
            <a:ext cx="11948745" cy="707886"/>
          </a:xfrm>
          <a:prstGeom prst="rect">
            <a:avLst/>
          </a:prstGeom>
          <a:solidFill>
            <a:schemeClr val="accent4">
              <a:lumMod val="20000"/>
              <a:lumOff val="80000"/>
            </a:schemeClr>
          </a:solidFill>
        </p:spPr>
        <p:txBody>
          <a:bodyPr wrap="square" rtlCol="0">
            <a:spAutoFit/>
          </a:bodyPr>
          <a:lstStyle/>
          <a:p>
            <a:pPr algn="ctr" rtl="0">
              <a:spcBef>
                <a:spcPts val="0"/>
              </a:spcBef>
              <a:spcAft>
                <a:spcPts val="1000"/>
              </a:spcAft>
            </a:pPr>
            <a:r>
              <a:rPr lang="en-US" sz="2000" dirty="0">
                <a:solidFill>
                  <a:srgbClr val="000000"/>
                </a:solidFill>
                <a:latin typeface="Gill Sans MT" panose="020B0502020104020203" pitchFamily="34" charset="0"/>
              </a:rPr>
              <a:t>C</a:t>
            </a:r>
            <a:r>
              <a:rPr lang="en-US" sz="2000" b="0" i="0" u="none" strike="noStrike" dirty="0">
                <a:solidFill>
                  <a:srgbClr val="000000"/>
                </a:solidFill>
                <a:effectLst/>
                <a:latin typeface="Gill Sans MT" panose="020B0502020104020203" pitchFamily="34" charset="0"/>
              </a:rPr>
              <a:t>rop: Potato</a:t>
            </a:r>
            <a:r>
              <a:rPr lang="en-US" sz="2000" dirty="0">
                <a:latin typeface="Gill Sans MT" panose="020B0502020104020203" pitchFamily="34" charset="0"/>
              </a:rPr>
              <a:t>  ||  </a:t>
            </a:r>
            <a:r>
              <a:rPr lang="en-US" sz="2000" dirty="0">
                <a:solidFill>
                  <a:srgbClr val="000000"/>
                </a:solidFill>
                <a:latin typeface="Gill Sans MT" panose="020B0502020104020203" pitchFamily="34" charset="0"/>
              </a:rPr>
              <a:t>A</a:t>
            </a:r>
            <a:r>
              <a:rPr lang="en-US" sz="2000" b="0" i="0" u="none" strike="noStrike" dirty="0">
                <a:solidFill>
                  <a:srgbClr val="000000"/>
                </a:solidFill>
                <a:effectLst/>
                <a:latin typeface="Gill Sans MT" panose="020B0502020104020203" pitchFamily="34" charset="0"/>
              </a:rPr>
              <a:t>rea cultivated: 0.08 ha</a:t>
            </a:r>
            <a:r>
              <a:rPr lang="en-US" sz="2000" dirty="0">
                <a:latin typeface="Gill Sans MT" panose="020B0502020104020203" pitchFamily="34" charset="0"/>
              </a:rPr>
              <a:t>  ||  </a:t>
            </a:r>
            <a:r>
              <a:rPr lang="en-US" sz="2000" b="0" i="0" u="none" strike="noStrike" dirty="0">
                <a:solidFill>
                  <a:srgbClr val="000000"/>
                </a:solidFill>
                <a:effectLst/>
                <a:latin typeface="Gill Sans MT" panose="020B0502020104020203" pitchFamily="34" charset="0"/>
              </a:rPr>
              <a:t>Status of production technology: Self-consumption</a:t>
            </a:r>
            <a:r>
              <a:rPr lang="en-US" sz="2000" dirty="0">
                <a:latin typeface="Gill Sans MT" panose="020B0502020104020203" pitchFamily="34" charset="0"/>
              </a:rPr>
              <a:t>  ||  </a:t>
            </a:r>
            <a:r>
              <a:rPr lang="en-US" sz="2000" b="0" i="0" u="none" strike="noStrike" dirty="0">
                <a:solidFill>
                  <a:srgbClr val="000000"/>
                </a:solidFill>
                <a:effectLst/>
                <a:latin typeface="Gill Sans MT" panose="020B0502020104020203" pitchFamily="34" charset="0"/>
              </a:rPr>
              <a:t>Irrigated area: 0.08 ha</a:t>
            </a:r>
            <a:endParaRPr lang="en-US" sz="2000" b="0" dirty="0">
              <a:effectLst/>
              <a:latin typeface="Gill Sans MT" panose="020B0502020104020203"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newspaper with a group of people&#10;&#10;Description automatically generated with low confidence"/>
          <p:cNvPicPr>
            <a:picLocks noChangeAspect="1" noChangeArrowheads="1"/>
          </p:cNvPicPr>
          <p:nvPr/>
        </p:nvPicPr>
        <p:blipFill rotWithShape="1">
          <a:blip r:embed="rId1">
            <a:extLst>
              <a:ext uri="{28A0092B-C50C-407E-A947-70E740481C1C}">
                <a14:useLocalDpi xmlns:a14="http://schemas.microsoft.com/office/drawing/2010/main" val="0"/>
              </a:ext>
            </a:extLst>
          </a:blip>
          <a:srcRect l="13817" r="22696" b="9091"/>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a:spLocks noGrp="1" noRot="1" noChangeAspect="1" noMove="1" noResize="1" noEditPoints="1" noAdjustHandles="1" noChangeArrowheads="1" noChangeShapeType="1" noTextEdit="1"/>
          </p:cNvSpPr>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a:spLocks noGrp="1" noRot="1" noChangeAspect="1" noMove="1" noResize="1" noEditPoints="1" noAdjustHandles="1" noChangeArrowheads="1" noChangeShapeType="1" noTextEdit="1"/>
          </p:cNvSpPr>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p:cNvSpPr>
            <a:spLocks noGrp="1" noRot="1" noChangeAspect="1" noMove="1" noResize="1" noEditPoints="1" noAdjustHandles="1" noChangeArrowheads="1" noChangeShapeType="1" noTextEdit="1"/>
          </p:cNvSpPr>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373549" y="1797149"/>
            <a:ext cx="1388196" cy="646331"/>
          </a:xfrm>
          <a:prstGeom prst="rect">
            <a:avLst/>
          </a:prstGeom>
          <a:noFill/>
        </p:spPr>
        <p:txBody>
          <a:bodyPr wrap="square">
            <a:spAutoFit/>
          </a:bodyPr>
          <a:lstStyle/>
          <a:p>
            <a:pPr marL="0" marR="0" lvl="0" indent="0" fontAlgn="auto">
              <a:lnSpc>
                <a:spcPct val="90000"/>
              </a:lnSpc>
              <a:spcBef>
                <a:spcPct val="0"/>
              </a:spcBef>
              <a:spcAft>
                <a:spcPts val="600"/>
              </a:spcAft>
              <a:buClrTx/>
              <a:buSzTx/>
              <a:defRPr/>
            </a:pPr>
            <a:r>
              <a:rPr lang="en-US" sz="4000" b="1" cap="none" spc="0" dirty="0">
                <a:ln w="22225">
                  <a:solidFill>
                    <a:schemeClr val="accent2"/>
                  </a:solidFill>
                  <a:prstDash val="solid"/>
                </a:ln>
                <a:effectLst/>
                <a:latin typeface="+mj-lt"/>
                <a:ea typeface="+mj-ea"/>
                <a:cs typeface="+mj-cs"/>
              </a:rPr>
              <a:t>SOIL</a:t>
            </a:r>
            <a:endParaRPr lang="en-US" sz="4000" b="1" cap="none" spc="0" dirty="0">
              <a:ln w="22225">
                <a:solidFill>
                  <a:schemeClr val="accent2"/>
                </a:solidFill>
                <a:prstDash val="solid"/>
              </a:ln>
              <a:effectLst/>
              <a:latin typeface="+mj-lt"/>
              <a:ea typeface="+mj-ea"/>
              <a:cs typeface="+mj-cs"/>
            </a:endParaRPr>
          </a:p>
        </p:txBody>
      </p:sp>
      <p:sp>
        <p:nvSpPr>
          <p:cNvPr id="19" name="TextBox 18"/>
          <p:cNvSpPr txBox="1"/>
          <p:nvPr/>
        </p:nvSpPr>
        <p:spPr>
          <a:xfrm>
            <a:off x="0" y="2530173"/>
            <a:ext cx="4676775" cy="923330"/>
          </a:xfrm>
          <a:prstGeom prst="rect">
            <a:avLst/>
          </a:prstGeom>
          <a:noFill/>
        </p:spPr>
        <p:txBody>
          <a:bodyPr wrap="square">
            <a:spAutoFit/>
          </a:bodyPr>
          <a:lstStyle/>
          <a:p>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lang="en-US" sz="5400" dirty="0"/>
          </a:p>
        </p:txBody>
      </p:sp>
      <p:sp>
        <p:nvSpPr>
          <p:cNvPr id="20" name="Rectangle 19"/>
          <p:cNvSpPr/>
          <p:nvPr/>
        </p:nvSpPr>
        <p:spPr>
          <a:xfrm>
            <a:off x="-2" y="-13188"/>
            <a:ext cx="12192000" cy="6871188"/>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636520" y="173990"/>
            <a:ext cx="7922895"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Soil testing - Procedure</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5" name="TextBox 4"/>
          <p:cNvSpPr txBox="1"/>
          <p:nvPr/>
        </p:nvSpPr>
        <p:spPr>
          <a:xfrm>
            <a:off x="655401" y="1179049"/>
            <a:ext cx="267650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Soil testing</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grpSp>
        <p:nvGrpSpPr>
          <p:cNvPr id="35" name="Group 34"/>
          <p:cNvGrpSpPr/>
          <p:nvPr/>
        </p:nvGrpSpPr>
        <p:grpSpPr>
          <a:xfrm>
            <a:off x="351965" y="827705"/>
            <a:ext cx="11488069" cy="5927062"/>
            <a:chOff x="313604" y="844543"/>
            <a:chExt cx="11488069" cy="5927062"/>
          </a:xfrm>
        </p:grpSpPr>
        <p:sp>
          <p:nvSpPr>
            <p:cNvPr id="34" name="Arrow: Left 33"/>
            <p:cNvSpPr/>
            <p:nvPr/>
          </p:nvSpPr>
          <p:spPr>
            <a:xfrm>
              <a:off x="4756216" y="5030775"/>
              <a:ext cx="1706880" cy="370840"/>
            </a:xfrm>
            <a:prstGeom prst="lef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Bent 32"/>
            <p:cNvSpPr/>
            <p:nvPr/>
          </p:nvSpPr>
          <p:spPr>
            <a:xfrm rot="10800000">
              <a:off x="9629108" y="4067204"/>
              <a:ext cx="891946" cy="1213262"/>
            </a:xfrm>
            <a:prstGeom prst="ben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Arrow: Right 10"/>
            <p:cNvSpPr/>
            <p:nvPr/>
          </p:nvSpPr>
          <p:spPr>
            <a:xfrm>
              <a:off x="3331908" y="1955883"/>
              <a:ext cx="1397399" cy="291503"/>
            </a:xfrm>
            <a:prstGeom prst="righ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Right 26"/>
            <p:cNvSpPr/>
            <p:nvPr/>
          </p:nvSpPr>
          <p:spPr>
            <a:xfrm>
              <a:off x="7372637" y="1934471"/>
              <a:ext cx="1366991" cy="334326"/>
            </a:xfrm>
            <a:prstGeom prst="righ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13604" y="972580"/>
              <a:ext cx="3043168" cy="2793615"/>
              <a:chOff x="313604" y="1023380"/>
              <a:chExt cx="3043168" cy="2793615"/>
            </a:xfrm>
          </p:grpSpPr>
          <p:pic>
            <p:nvPicPr>
              <p:cNvPr id="8" name="Picture 7" descr="A group of people standing in a field&#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1541" y="1023380"/>
                <a:ext cx="3027193" cy="2270395"/>
              </a:xfrm>
              <a:prstGeom prst="rect">
                <a:avLst/>
              </a:prstGeom>
              <a:ln w="19050">
                <a:solidFill>
                  <a:schemeClr val="accent1">
                    <a:lumMod val="75000"/>
                  </a:schemeClr>
                </a:solidFill>
              </a:ln>
            </p:spPr>
          </p:pic>
          <p:sp>
            <p:nvSpPr>
              <p:cNvPr id="9" name="TextBox 8"/>
              <p:cNvSpPr txBox="1"/>
              <p:nvPr/>
            </p:nvSpPr>
            <p:spPr>
              <a:xfrm>
                <a:off x="313604" y="3293775"/>
                <a:ext cx="3043168" cy="523220"/>
              </a:xfrm>
              <a:prstGeom prst="rect">
                <a:avLst/>
              </a:prstGeom>
              <a:noFill/>
              <a:ln w="19050">
                <a:solidFill>
                  <a:schemeClr val="accent1">
                    <a:lumMod val="75000"/>
                  </a:schemeClr>
                </a:solidFill>
              </a:ln>
            </p:spPr>
            <p:txBody>
              <a:bodyPr wrap="square" rtlCol="0">
                <a:spAutoFit/>
              </a:bodyPr>
              <a:lstStyle/>
              <a:p>
                <a:r>
                  <a:rPr lang="en-US" sz="1400" dirty="0">
                    <a:latin typeface="Gill Sans MT" panose="020B0502020104020203" pitchFamily="34" charset="0"/>
                  </a:rPr>
                  <a:t>Divide the field into small units based on visual experience</a:t>
                </a:r>
                <a:endParaRPr lang="en-US" sz="1400" dirty="0">
                  <a:latin typeface="Gill Sans MT" panose="020B0502020104020203" pitchFamily="34" charset="0"/>
                </a:endParaRPr>
              </a:p>
            </p:txBody>
          </p:sp>
        </p:grpSp>
        <p:grpSp>
          <p:nvGrpSpPr>
            <p:cNvPr id="29" name="Group 28"/>
            <p:cNvGrpSpPr/>
            <p:nvPr/>
          </p:nvGrpSpPr>
          <p:grpSpPr>
            <a:xfrm>
              <a:off x="4727227" y="901352"/>
              <a:ext cx="2684420" cy="3045243"/>
              <a:chOff x="4727227" y="952152"/>
              <a:chExt cx="2684420" cy="3045243"/>
            </a:xfrm>
          </p:grpSpPr>
          <p:pic>
            <p:nvPicPr>
              <p:cNvPr id="13" name="Picture 12" descr="A picture containing grass, outdoor, person, field&#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t="20383" b="13185"/>
              <a:stretch>
                <a:fillRect/>
              </a:stretch>
            </p:blipFill>
            <p:spPr>
              <a:xfrm>
                <a:off x="4740282" y="952152"/>
                <a:ext cx="2671365" cy="2313502"/>
              </a:xfrm>
              <a:prstGeom prst="rect">
                <a:avLst/>
              </a:prstGeom>
              <a:ln w="19050">
                <a:solidFill>
                  <a:schemeClr val="accent1">
                    <a:lumMod val="75000"/>
                  </a:schemeClr>
                </a:solidFill>
              </a:ln>
            </p:spPr>
          </p:pic>
          <p:sp>
            <p:nvSpPr>
              <p:cNvPr id="14" name="TextBox 13"/>
              <p:cNvSpPr txBox="1"/>
              <p:nvPr/>
            </p:nvSpPr>
            <p:spPr>
              <a:xfrm>
                <a:off x="4727227" y="3258731"/>
                <a:ext cx="2684420" cy="738664"/>
              </a:xfrm>
              <a:prstGeom prst="rect">
                <a:avLst/>
              </a:prstGeom>
              <a:noFill/>
              <a:ln w="19050">
                <a:solidFill>
                  <a:schemeClr val="accent1">
                    <a:lumMod val="75000"/>
                  </a:schemeClr>
                </a:solidFill>
              </a:ln>
            </p:spPr>
            <p:txBody>
              <a:bodyPr wrap="square" rtlCol="0">
                <a:spAutoFit/>
              </a:bodyPr>
              <a:lstStyle/>
              <a:p>
                <a:pPr algn="just"/>
                <a:r>
                  <a:rPr lang="en-US" sz="1400" dirty="0">
                    <a:latin typeface="Gill Sans MT" panose="020B0502020104020203" pitchFamily="34" charset="0"/>
                  </a:rPr>
                  <a:t>Remove the surface litter by driving the hoe to plough depth of 15 cm to make a ‘V’ shaped cut</a:t>
                </a:r>
                <a:endParaRPr lang="en-US" sz="1400" dirty="0">
                  <a:latin typeface="Gill Sans MT" panose="020B0502020104020203" pitchFamily="34" charset="0"/>
                </a:endParaRPr>
              </a:p>
            </p:txBody>
          </p:sp>
        </p:grpSp>
        <p:grpSp>
          <p:nvGrpSpPr>
            <p:cNvPr id="30" name="Group 29"/>
            <p:cNvGrpSpPr/>
            <p:nvPr/>
          </p:nvGrpSpPr>
          <p:grpSpPr>
            <a:xfrm>
              <a:off x="8763608" y="844543"/>
              <a:ext cx="3038065" cy="3212195"/>
              <a:chOff x="8767537" y="888223"/>
              <a:chExt cx="3038065" cy="3212195"/>
            </a:xfrm>
          </p:grpSpPr>
          <p:pic>
            <p:nvPicPr>
              <p:cNvPr id="16" name="Picture 15" descr="A picture containing grass, outdoor, person&#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t="19968" b="18666"/>
              <a:stretch>
                <a:fillRect/>
              </a:stretch>
            </p:blipFill>
            <p:spPr>
              <a:xfrm>
                <a:off x="8774065" y="888223"/>
                <a:ext cx="3025011" cy="2473531"/>
              </a:xfrm>
              <a:prstGeom prst="rect">
                <a:avLst/>
              </a:prstGeom>
              <a:ln w="19050">
                <a:solidFill>
                  <a:schemeClr val="accent1">
                    <a:lumMod val="75000"/>
                  </a:schemeClr>
                </a:solidFill>
              </a:ln>
            </p:spPr>
          </p:pic>
          <p:sp>
            <p:nvSpPr>
              <p:cNvPr id="18" name="TextBox 17"/>
              <p:cNvSpPr txBox="1"/>
              <p:nvPr/>
            </p:nvSpPr>
            <p:spPr>
              <a:xfrm>
                <a:off x="8767537" y="3361754"/>
                <a:ext cx="3038065" cy="738664"/>
              </a:xfrm>
              <a:prstGeom prst="rect">
                <a:avLst/>
              </a:prstGeom>
              <a:noFill/>
              <a:ln w="19050">
                <a:solidFill>
                  <a:schemeClr val="accent1">
                    <a:lumMod val="75000"/>
                  </a:schemeClr>
                </a:solidFill>
              </a:ln>
            </p:spPr>
            <p:txBody>
              <a:bodyPr wrap="square">
                <a:spAutoFit/>
              </a:bodyPr>
              <a:lstStyle/>
              <a:p>
                <a:r>
                  <a:rPr lang="en-US" sz="1400" dirty="0"/>
                  <a:t>Remove thick slices (approx. 1 inch ) of soil from top to bottom of the exposed face of the ‘V’ shaped cut</a:t>
                </a:r>
                <a:endParaRPr lang="en-US" sz="1400" dirty="0"/>
              </a:p>
            </p:txBody>
          </p:sp>
        </p:grpSp>
        <p:grpSp>
          <p:nvGrpSpPr>
            <p:cNvPr id="31" name="Group 30"/>
            <p:cNvGrpSpPr/>
            <p:nvPr/>
          </p:nvGrpSpPr>
          <p:grpSpPr>
            <a:xfrm>
              <a:off x="6481281" y="4169509"/>
              <a:ext cx="3149704" cy="2602096"/>
              <a:chOff x="6479030" y="4225098"/>
              <a:chExt cx="3149704" cy="2602096"/>
            </a:xfrm>
          </p:grpSpPr>
          <p:pic>
            <p:nvPicPr>
              <p:cNvPr id="20" name="Picture 19" descr="A group of people outside&#10;&#10;Description automatically generated with medium confidence"/>
              <p:cNvPicPr>
                <a:picLocks noChangeAspect="1"/>
              </p:cNvPicPr>
              <p:nvPr/>
            </p:nvPicPr>
            <p:blipFill rotWithShape="1">
              <a:blip r:embed="rId4" cstate="print">
                <a:extLst>
                  <a:ext uri="{28A0092B-C50C-407E-A947-70E740481C1C}">
                    <a14:useLocalDpi xmlns:a14="http://schemas.microsoft.com/office/drawing/2010/main" val="0"/>
                  </a:ext>
                </a:extLst>
              </a:blip>
              <a:srcRect t="11987"/>
              <a:stretch>
                <a:fillRect/>
              </a:stretch>
            </p:blipFill>
            <p:spPr>
              <a:xfrm>
                <a:off x="6479030" y="4225098"/>
                <a:ext cx="3131519" cy="2068410"/>
              </a:xfrm>
              <a:prstGeom prst="rect">
                <a:avLst/>
              </a:prstGeom>
              <a:ln w="19050">
                <a:solidFill>
                  <a:schemeClr val="accent1">
                    <a:lumMod val="75000"/>
                  </a:schemeClr>
                </a:solidFill>
              </a:ln>
            </p:spPr>
          </p:pic>
          <p:sp>
            <p:nvSpPr>
              <p:cNvPr id="22" name="TextBox 21"/>
              <p:cNvSpPr txBox="1"/>
              <p:nvPr/>
            </p:nvSpPr>
            <p:spPr>
              <a:xfrm>
                <a:off x="6479030" y="6303974"/>
                <a:ext cx="3149704" cy="523220"/>
              </a:xfrm>
              <a:prstGeom prst="rect">
                <a:avLst/>
              </a:prstGeom>
              <a:noFill/>
              <a:ln w="19050">
                <a:solidFill>
                  <a:schemeClr val="accent1">
                    <a:lumMod val="75000"/>
                  </a:schemeClr>
                </a:solidFill>
              </a:ln>
            </p:spPr>
            <p:txBody>
              <a:bodyPr wrap="square">
                <a:spAutoFit/>
              </a:bodyPr>
              <a:lstStyle/>
              <a:p>
                <a:r>
                  <a:rPr lang="en-US" sz="1400" dirty="0">
                    <a:latin typeface="Gill Sans MT" panose="020B0502020104020203" pitchFamily="34" charset="0"/>
                  </a:rPr>
                  <a:t>Spread it on the chart paper and remove pebble stone, weed and other things</a:t>
                </a:r>
                <a:endParaRPr lang="en-US" sz="1400" dirty="0">
                  <a:latin typeface="Gill Sans MT" panose="020B0502020104020203" pitchFamily="34" charset="0"/>
                </a:endParaRPr>
              </a:p>
            </p:txBody>
          </p:sp>
        </p:grpSp>
        <p:grpSp>
          <p:nvGrpSpPr>
            <p:cNvPr id="32" name="Group 31"/>
            <p:cNvGrpSpPr/>
            <p:nvPr/>
          </p:nvGrpSpPr>
          <p:grpSpPr>
            <a:xfrm>
              <a:off x="409013" y="4145601"/>
              <a:ext cx="4329018" cy="2618035"/>
              <a:chOff x="411264" y="4210293"/>
              <a:chExt cx="4329018" cy="2618035"/>
            </a:xfrm>
          </p:grpSpPr>
          <p:pic>
            <p:nvPicPr>
              <p:cNvPr id="24" name="Picture 23" descr="A picture containing grass, person, outdoor&#10;&#10;Description automatically generated"/>
              <p:cNvPicPr>
                <a:picLocks noChangeAspect="1"/>
              </p:cNvPicPr>
              <p:nvPr/>
            </p:nvPicPr>
            <p:blipFill rotWithShape="1">
              <a:blip r:embed="rId5" cstate="print">
                <a:extLst>
                  <a:ext uri="{28A0092B-C50C-407E-A947-70E740481C1C}">
                    <a14:useLocalDpi xmlns:a14="http://schemas.microsoft.com/office/drawing/2010/main" val="0"/>
                  </a:ext>
                </a:extLst>
              </a:blip>
              <a:srcRect t="10000" b="16592"/>
              <a:stretch>
                <a:fillRect/>
              </a:stretch>
            </p:blipFill>
            <p:spPr>
              <a:xfrm>
                <a:off x="2063775" y="4210293"/>
                <a:ext cx="2676507" cy="2618035"/>
              </a:xfrm>
              <a:prstGeom prst="rect">
                <a:avLst/>
              </a:prstGeom>
              <a:ln w="19050">
                <a:solidFill>
                  <a:schemeClr val="accent1">
                    <a:lumMod val="75000"/>
                  </a:schemeClr>
                </a:solidFill>
              </a:ln>
            </p:spPr>
          </p:pic>
          <p:sp>
            <p:nvSpPr>
              <p:cNvPr id="26" name="TextBox 25"/>
              <p:cNvSpPr txBox="1"/>
              <p:nvPr/>
            </p:nvSpPr>
            <p:spPr>
              <a:xfrm>
                <a:off x="411264" y="4503647"/>
                <a:ext cx="1652511" cy="2031325"/>
              </a:xfrm>
              <a:prstGeom prst="rect">
                <a:avLst/>
              </a:prstGeom>
              <a:noFill/>
              <a:ln w="19050">
                <a:solidFill>
                  <a:schemeClr val="accent1">
                    <a:lumMod val="75000"/>
                  </a:schemeClr>
                </a:solidFill>
              </a:ln>
            </p:spPr>
            <p:txBody>
              <a:bodyPr wrap="square">
                <a:spAutoFit/>
              </a:bodyPr>
              <a:lstStyle/>
              <a:p>
                <a:pPr algn="just"/>
                <a:r>
                  <a:rPr lang="en-US" sz="1400" dirty="0">
                    <a:latin typeface="Gill Sans MT" panose="020B0502020104020203" pitchFamily="34" charset="0"/>
                  </a:rPr>
                  <a:t>Then divide the soil into 4 paths and remove the soil on the opposite side, mix the remaining soil then repeat the process again until we get desirable amount</a:t>
                </a:r>
                <a:endParaRPr lang="en-US" sz="1400" dirty="0">
                  <a:latin typeface="Gill Sans MT" panose="020B0502020104020203" pitchFamily="34" charset="0"/>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9091" r="17985"/>
          <a:stretch>
            <a:fillRect/>
          </a:stretch>
        </p:blipFill>
        <p:spPr bwMode="auto">
          <a:xfrm>
            <a:off x="3953082" y="10"/>
            <a:ext cx="82494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04775" y="2168205"/>
            <a:ext cx="4501341" cy="2160322"/>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4000" b="1" dirty="0">
                <a:ln w="22225">
                  <a:solidFill>
                    <a:schemeClr val="accent2"/>
                  </a:solidFill>
                  <a:prstDash val="solid"/>
                </a:ln>
                <a:latin typeface="+mj-lt"/>
                <a:ea typeface="+mj-ea"/>
                <a:cs typeface="+mj-cs"/>
              </a:rPr>
              <a:t>Plant</a:t>
            </a:r>
            <a:endParaRPr lang="en-US" sz="4000" b="1" dirty="0">
              <a:ln w="22225">
                <a:solidFill>
                  <a:schemeClr val="accent2"/>
                </a:solidFill>
                <a:prstDash val="solid"/>
              </a:ln>
              <a:latin typeface="+mj-lt"/>
              <a:ea typeface="+mj-ea"/>
              <a:cs typeface="+mj-cs"/>
            </a:endParaRPr>
          </a:p>
          <a:p>
            <a:pPr marL="0" marR="0" lvl="0" indent="0" fontAlgn="auto">
              <a:lnSpc>
                <a:spcPct val="90000"/>
              </a:lnSpc>
              <a:spcBef>
                <a:spcPct val="0"/>
              </a:spcBef>
              <a:spcAft>
                <a:spcPts val="600"/>
              </a:spcAft>
              <a:buClrTx/>
              <a:buSzTx/>
              <a:defRPr/>
            </a:pPr>
            <a:r>
              <a:rPr lang="en-US" sz="4000" b="1" cap="none" spc="0" dirty="0">
                <a:ln w="22225">
                  <a:solidFill>
                    <a:schemeClr val="accent2"/>
                  </a:solidFill>
                  <a:prstDash val="solid"/>
                </a:ln>
                <a:effectLst/>
                <a:latin typeface="+mj-lt"/>
                <a:ea typeface="+mj-ea"/>
                <a:cs typeface="+mj-cs"/>
              </a:rPr>
              <a:t>Protection</a:t>
            </a:r>
            <a:endParaRPr lang="en-US" sz="4000" b="1" cap="none" spc="0" dirty="0">
              <a:ln w="22225">
                <a:solidFill>
                  <a:schemeClr val="accent2"/>
                </a:solidFill>
                <a:prstDash val="solid"/>
              </a:ln>
              <a:effectLst/>
              <a:latin typeface="+mj-lt"/>
              <a:ea typeface="+mj-ea"/>
              <a:cs typeface="+mj-cs"/>
            </a:endParaRPr>
          </a:p>
          <a:p>
            <a:pPr marL="0" marR="0" lvl="0" indent="0" fontAlgn="auto">
              <a:lnSpc>
                <a:spcPct val="90000"/>
              </a:lnSpc>
              <a:spcBef>
                <a:spcPct val="0"/>
              </a:spcBef>
              <a:spcAft>
                <a:spcPts val="600"/>
              </a:spcAft>
              <a:buClrTx/>
              <a:buSzTx/>
              <a:defRPr/>
            </a:pPr>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kumimoji="0" lang="en-US" sz="5400" b="1" i="0" u="none" strike="noStrike" cap="none" spc="0" normalizeH="0" baseline="0" noProof="0" dirty="0">
              <a:ln>
                <a:noFill/>
              </a:ln>
              <a:effectLst/>
              <a:uLnTx/>
              <a:uFillTx/>
              <a:latin typeface="+mj-lt"/>
              <a:ea typeface="+mj-ea"/>
              <a:cs typeface="+mj-cs"/>
            </a:endParaRPr>
          </a:p>
        </p:txBody>
      </p:sp>
      <p:sp>
        <p:nvSpPr>
          <p:cNvPr id="14" name="Rectangle 13"/>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0" y="-26386"/>
            <a:ext cx="12192000" cy="688437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Right 29"/>
          <p:cNvSpPr/>
          <p:nvPr/>
        </p:nvSpPr>
        <p:spPr>
          <a:xfrm>
            <a:off x="7531714" y="3836367"/>
            <a:ext cx="1438149" cy="29454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3397395" y="3836367"/>
            <a:ext cx="1375301" cy="29454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565" y="-26376"/>
            <a:ext cx="12192000" cy="688437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p:cNvSpPr txBox="1"/>
          <p:nvPr/>
        </p:nvSpPr>
        <p:spPr>
          <a:xfrm>
            <a:off x="394723" y="1049885"/>
            <a:ext cx="72615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Demonstration of yellow stick trap</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8" name="TextBox 7"/>
          <p:cNvSpPr txBox="1"/>
          <p:nvPr/>
        </p:nvSpPr>
        <p:spPr>
          <a:xfrm>
            <a:off x="386332" y="1634661"/>
            <a:ext cx="7269955" cy="646331"/>
          </a:xfrm>
          <a:prstGeom prst="rect">
            <a:avLst/>
          </a:prstGeom>
          <a:solidFill>
            <a:schemeClr val="accent2">
              <a:lumMod val="20000"/>
              <a:lumOff val="80000"/>
            </a:schemeClr>
          </a:solidFill>
        </p:spPr>
        <p:txBody>
          <a:bodyPr wrap="square">
            <a:spAutoFit/>
          </a:bodyPr>
          <a:lstStyle/>
          <a:p>
            <a:pPr marL="114300" marR="0" lvl="0" algn="just" defTabSz="914400" rtl="0" eaLnBrk="1" fontAlgn="base" latinLnBrk="0" hangingPunct="1">
              <a:lnSpc>
                <a:spcPct val="100000"/>
              </a:lnSpc>
              <a:spcBef>
                <a:spcPts val="450"/>
              </a:spcBef>
              <a:spcAft>
                <a:spcPts val="0"/>
              </a:spcAft>
              <a:buClrTx/>
              <a:buSzTx/>
              <a:defRPr/>
            </a:pPr>
            <a:r>
              <a:rPr lang="en-US" dirty="0">
                <a:solidFill>
                  <a:srgbClr val="000000"/>
                </a:solidFill>
                <a:latin typeface="Gill Sans MT" panose="020B0502020104020203" pitchFamily="34" charset="0"/>
              </a:rPr>
              <a:t>E</a:t>
            </a:r>
            <a:r>
              <a:rPr kumimoji="0" lang="en-US" sz="1800" b="0" i="0" u="none" strike="noStrike" kern="1200" cap="none" spc="0" normalizeH="0" baseline="0" noProof="0" dirty="0" err="1">
                <a:ln>
                  <a:noFill/>
                </a:ln>
                <a:solidFill>
                  <a:srgbClr val="000000"/>
                </a:solidFill>
                <a:effectLst/>
                <a:uLnTx/>
                <a:uFillTx/>
                <a:latin typeface="Gill Sans MT" panose="020B0502020104020203" pitchFamily="34" charset="0"/>
              </a:rPr>
              <a:t>ssential</a:t>
            </a: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rPr>
              <a:t> in the detection and partial elimination of many species of flying pests</a:t>
            </a:r>
            <a:endPar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ndParaRPr>
          </a:p>
        </p:txBody>
      </p:sp>
      <p:grpSp>
        <p:nvGrpSpPr>
          <p:cNvPr id="27" name="Group 26"/>
          <p:cNvGrpSpPr/>
          <p:nvPr/>
        </p:nvGrpSpPr>
        <p:grpSpPr>
          <a:xfrm>
            <a:off x="386332" y="2752172"/>
            <a:ext cx="3001108" cy="2982172"/>
            <a:chOff x="561242" y="2448657"/>
            <a:chExt cx="3001108" cy="2982172"/>
          </a:xfrm>
        </p:grpSpPr>
        <p:pic>
          <p:nvPicPr>
            <p:cNvPr id="13" name="Picture 12" descr="A group of people posing for a photo&#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1242" y="2448657"/>
              <a:ext cx="2991342" cy="2243506"/>
            </a:xfrm>
            <a:prstGeom prst="rect">
              <a:avLst/>
            </a:prstGeom>
            <a:ln w="19050">
              <a:solidFill>
                <a:schemeClr val="accent2"/>
              </a:solidFill>
            </a:ln>
          </p:spPr>
        </p:pic>
        <p:sp>
          <p:nvSpPr>
            <p:cNvPr id="15" name="TextBox 14"/>
            <p:cNvSpPr txBox="1"/>
            <p:nvPr/>
          </p:nvSpPr>
          <p:spPr>
            <a:xfrm>
              <a:off x="561243" y="4692165"/>
              <a:ext cx="3001107" cy="738664"/>
            </a:xfrm>
            <a:prstGeom prst="rect">
              <a:avLst/>
            </a:prstGeom>
            <a:noFill/>
            <a:ln w="19050">
              <a:solidFill>
                <a:schemeClr val="accent2"/>
              </a:solidFill>
            </a:ln>
          </p:spPr>
          <p:txBody>
            <a:bodyPr wrap="square">
              <a:spAutoFit/>
            </a:bodyPr>
            <a:lstStyle/>
            <a:p>
              <a:pPr algn="just"/>
              <a:r>
                <a:rPr lang="en-US" sz="1400" dirty="0">
                  <a:latin typeface="Gill Sans MT" panose="020B0502020104020203" pitchFamily="34" charset="0"/>
                </a:rPr>
                <a:t>Take a sheet of plywood board or hardboard or cardboard and paint it with Yellow </a:t>
              </a:r>
              <a:r>
                <a:rPr lang="en-US" sz="1400" dirty="0" err="1">
                  <a:latin typeface="Gill Sans MT" panose="020B0502020104020203" pitchFamily="34" charset="0"/>
                </a:rPr>
                <a:t>colour</a:t>
              </a:r>
              <a:r>
                <a:rPr lang="en-US" sz="1400" dirty="0">
                  <a:latin typeface="Gill Sans MT" panose="020B0502020104020203" pitchFamily="34" charset="0"/>
                </a:rPr>
                <a:t> oil paint</a:t>
              </a:r>
              <a:endParaRPr lang="en-US" sz="1400" dirty="0">
                <a:latin typeface="Gill Sans MT" panose="020B0502020104020203" pitchFamily="34" charset="0"/>
              </a:endParaRPr>
            </a:p>
          </p:txBody>
        </p:sp>
      </p:grpSp>
      <p:grpSp>
        <p:nvGrpSpPr>
          <p:cNvPr id="26" name="Group 25"/>
          <p:cNvGrpSpPr/>
          <p:nvPr/>
        </p:nvGrpSpPr>
        <p:grpSpPr>
          <a:xfrm>
            <a:off x="4777397" y="2850390"/>
            <a:ext cx="2778738" cy="2883954"/>
            <a:chOff x="4701259" y="2331429"/>
            <a:chExt cx="2778738" cy="2883954"/>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t="16923" b="18442"/>
            <a:stretch>
              <a:fillRect/>
            </a:stretch>
          </p:blipFill>
          <p:spPr>
            <a:xfrm>
              <a:off x="4720980" y="2331429"/>
              <a:ext cx="2739297" cy="2360734"/>
            </a:xfrm>
            <a:prstGeom prst="rect">
              <a:avLst/>
            </a:prstGeom>
            <a:ln w="19050">
              <a:solidFill>
                <a:srgbClr val="E9921F"/>
              </a:solidFill>
            </a:ln>
          </p:spPr>
        </p:pic>
        <p:sp>
          <p:nvSpPr>
            <p:cNvPr id="21" name="TextBox 20"/>
            <p:cNvSpPr txBox="1"/>
            <p:nvPr/>
          </p:nvSpPr>
          <p:spPr>
            <a:xfrm>
              <a:off x="4701259" y="4692163"/>
              <a:ext cx="2778738" cy="523220"/>
            </a:xfrm>
            <a:prstGeom prst="rect">
              <a:avLst/>
            </a:prstGeom>
            <a:noFill/>
            <a:ln w="19050">
              <a:solidFill>
                <a:srgbClr val="E9921F"/>
              </a:solidFill>
            </a:ln>
          </p:spPr>
          <p:txBody>
            <a:bodyPr wrap="square">
              <a:spAutoFit/>
            </a:bodyPr>
            <a:lstStyle/>
            <a:p>
              <a:r>
                <a:rPr lang="en-US" sz="1400" b="0" i="0" u="none" strike="noStrike" dirty="0">
                  <a:solidFill>
                    <a:srgbClr val="000000"/>
                  </a:solidFill>
                  <a:effectLst/>
                  <a:latin typeface="Gill Sans MT" panose="020B0502020104020203" pitchFamily="34" charset="0"/>
                </a:rPr>
                <a:t>Allow it for drying.  Apply grease or glue on the painted board</a:t>
              </a:r>
              <a:endParaRPr lang="en-US" sz="1400" dirty="0">
                <a:latin typeface="Gill Sans MT" panose="020B0502020104020203" pitchFamily="34" charset="0"/>
              </a:endParaRPr>
            </a:p>
          </p:txBody>
        </p:sp>
      </p:grpSp>
      <p:grpSp>
        <p:nvGrpSpPr>
          <p:cNvPr id="28" name="Group 27"/>
          <p:cNvGrpSpPr/>
          <p:nvPr/>
        </p:nvGrpSpPr>
        <p:grpSpPr>
          <a:xfrm>
            <a:off x="8989583" y="2752172"/>
            <a:ext cx="2816085" cy="3202520"/>
            <a:chOff x="8889570" y="2228308"/>
            <a:chExt cx="2816085" cy="3202520"/>
          </a:xfrm>
        </p:grpSpPr>
        <p:pic>
          <p:nvPicPr>
            <p:cNvPr id="23" name="Picture 22" descr="A group of people in a field of flowers&#10;&#10;Description automatically generated with medium confidence"/>
            <p:cNvPicPr>
              <a:picLocks noChangeAspect="1"/>
            </p:cNvPicPr>
            <p:nvPr/>
          </p:nvPicPr>
          <p:blipFill rotWithShape="1">
            <a:blip r:embed="rId3" cstate="print">
              <a:extLst>
                <a:ext uri="{28A0092B-C50C-407E-A947-70E740481C1C}">
                  <a14:useLocalDpi xmlns:a14="http://schemas.microsoft.com/office/drawing/2010/main" val="0"/>
                </a:ext>
              </a:extLst>
            </a:blip>
            <a:srcRect t="21026" b="25385"/>
            <a:stretch>
              <a:fillRect/>
            </a:stretch>
          </p:blipFill>
          <p:spPr>
            <a:xfrm>
              <a:off x="8889570" y="2228308"/>
              <a:ext cx="2816085" cy="2684208"/>
            </a:xfrm>
            <a:prstGeom prst="rect">
              <a:avLst/>
            </a:prstGeom>
            <a:ln w="19050">
              <a:solidFill>
                <a:srgbClr val="E9921F"/>
              </a:solidFill>
            </a:ln>
          </p:spPr>
        </p:pic>
        <p:sp>
          <p:nvSpPr>
            <p:cNvPr id="25" name="TextBox 24"/>
            <p:cNvSpPr txBox="1"/>
            <p:nvPr/>
          </p:nvSpPr>
          <p:spPr>
            <a:xfrm>
              <a:off x="8889570" y="4907608"/>
              <a:ext cx="2816085" cy="523220"/>
            </a:xfrm>
            <a:prstGeom prst="rect">
              <a:avLst/>
            </a:prstGeom>
            <a:noFill/>
            <a:ln w="19050">
              <a:solidFill>
                <a:srgbClr val="E9921F"/>
              </a:solidFill>
            </a:ln>
          </p:spPr>
          <p:txBody>
            <a:bodyPr wrap="square">
              <a:spAutoFit/>
            </a:bodyPr>
            <a:lstStyle/>
            <a:p>
              <a:r>
                <a:rPr lang="en-US" sz="1400" dirty="0">
                  <a:latin typeface="Gill Sans MT" panose="020B0502020104020203" pitchFamily="34" charset="0"/>
                </a:rPr>
                <a:t>Erect these traps above crop canopy with the help of bamboo poles</a:t>
              </a:r>
              <a:endParaRPr lang="en-US" sz="1400" dirty="0">
                <a:latin typeface="Gill Sans MT" panose="020B0502020104020203" pitchFamily="34" charset="0"/>
              </a:endParaRPr>
            </a:p>
          </p:txBody>
        </p:sp>
      </p:grpSp>
      <p:sp>
        <p:nvSpPr>
          <p:cNvPr id="31" name="TextBox 30"/>
          <p:cNvSpPr txBox="1"/>
          <p:nvPr/>
        </p:nvSpPr>
        <p:spPr>
          <a:xfrm>
            <a:off x="221457" y="24932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Entomology</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6" y="3449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Yellow sticky traps</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6" name="TextBox 5"/>
          <p:cNvSpPr txBox="1"/>
          <p:nvPr/>
        </p:nvSpPr>
        <p:spPr>
          <a:xfrm>
            <a:off x="917329" y="1875962"/>
            <a:ext cx="10357340" cy="1669688"/>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Clean the tin or plywood or hardwood traps by dipping into the hot water for couple of minutes to soften the sticky coating </a:t>
            </a:r>
            <a:endPar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Discard dead insects by using brush or duster</a:t>
            </a:r>
            <a:endPar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Dry the traps completely and recoat with similar glue for reinstallation</a:t>
            </a:r>
            <a:endPar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Cardboard traps should be discarded after use</a:t>
            </a:r>
            <a:endPar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endParaRPr>
          </a:p>
        </p:txBody>
      </p:sp>
      <p:sp>
        <p:nvSpPr>
          <p:cNvPr id="4" name="TextBox 3"/>
          <p:cNvSpPr txBox="1"/>
          <p:nvPr/>
        </p:nvSpPr>
        <p:spPr>
          <a:xfrm>
            <a:off x="1035685" y="1218565"/>
            <a:ext cx="449770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Cleaning of traps</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8" name="TextBox 7"/>
          <p:cNvSpPr txBox="1"/>
          <p:nvPr/>
        </p:nvSpPr>
        <p:spPr>
          <a:xfrm>
            <a:off x="917329" y="4203746"/>
            <a:ext cx="10357340" cy="1051570"/>
          </a:xfrm>
          <a:prstGeom prst="rect">
            <a:avLst/>
          </a:prstGeom>
          <a:solidFill>
            <a:schemeClr val="accent4">
              <a:lumMod val="20000"/>
              <a:lumOff val="80000"/>
            </a:schemeClr>
          </a:solidFill>
        </p:spPr>
        <p:txBody>
          <a:bodyPr wrap="square" rtlCol="0">
            <a:spAutoFit/>
          </a:bodyPr>
          <a:lstStyle/>
          <a:p>
            <a:pPr marL="285750" indent="-285750" rtl="0">
              <a:spcBef>
                <a:spcPts val="0"/>
              </a:spcBef>
              <a:spcAft>
                <a:spcPts val="1000"/>
              </a:spcAft>
              <a:buFont typeface="Arial" panose="020B0604020202020204" pitchFamily="34" charset="0"/>
              <a:buChar char="•"/>
            </a:pPr>
            <a:r>
              <a:rPr lang="en-US" b="0" dirty="0">
                <a:effectLst/>
                <a:latin typeface="Gill Sans MT" panose="020B0502020104020203" pitchFamily="34" charset="0"/>
              </a:rPr>
              <a:t>Benefits: Highly effective, non-toxic and easy to use</a:t>
            </a:r>
            <a:endParaRPr lang="en-US" b="0" dirty="0">
              <a:effectLst/>
              <a:latin typeface="Gill Sans MT" panose="020B0502020104020203" pitchFamily="34" charset="0"/>
            </a:endParaRPr>
          </a:p>
          <a:p>
            <a:pPr marL="285750" indent="-285750" rtl="0">
              <a:spcBef>
                <a:spcPts val="0"/>
              </a:spcBef>
              <a:spcAft>
                <a:spcPts val="1000"/>
              </a:spcAft>
              <a:buFont typeface="Arial" panose="020B0604020202020204" pitchFamily="34" charset="0"/>
              <a:buChar char="•"/>
            </a:pPr>
            <a:r>
              <a:rPr lang="en-US" b="0" dirty="0">
                <a:effectLst/>
                <a:latin typeface="Gill Sans MT" panose="020B0502020104020203" pitchFamily="34" charset="0"/>
              </a:rPr>
              <a:t>Besides yellow sticky traps, light traps and pheromone traps are also used which are very effective against pests and insects</a:t>
            </a:r>
            <a:endParaRPr lang="en-US" b="0" dirty="0">
              <a:effectLst/>
              <a:latin typeface="Gill Sans MT" panose="020B05020201040202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18524" y="197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Crop-wise information</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5" name="TextBox 4"/>
          <p:cNvSpPr txBox="1"/>
          <p:nvPr/>
        </p:nvSpPr>
        <p:spPr>
          <a:xfrm>
            <a:off x="218524" y="924644"/>
            <a:ext cx="55208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Control measures adopted</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graphicFrame>
        <p:nvGraphicFramePr>
          <p:cNvPr id="12" name="Table 11"/>
          <p:cNvGraphicFramePr>
            <a:graphicFrameLocks noGrp="1"/>
          </p:cNvGraphicFramePr>
          <p:nvPr/>
        </p:nvGraphicFramePr>
        <p:xfrm>
          <a:off x="218524" y="1517402"/>
          <a:ext cx="11749086" cy="2947918"/>
        </p:xfrm>
        <a:graphic>
          <a:graphicData uri="http://schemas.openxmlformats.org/drawingml/2006/table">
            <a:tbl>
              <a:tblPr firstRow="1" bandRow="1">
                <a:tableStyleId>{5C22544A-7EE6-4342-B048-85BDC9FD1C3A}</a:tableStyleId>
              </a:tblPr>
              <a:tblGrid>
                <a:gridCol w="542833"/>
                <a:gridCol w="1453992"/>
                <a:gridCol w="1589571"/>
                <a:gridCol w="1686560"/>
                <a:gridCol w="3505200"/>
                <a:gridCol w="2970930"/>
              </a:tblGrid>
              <a:tr h="775767">
                <a:tc>
                  <a:txBody>
                    <a:bodyPr/>
                    <a:lstStyle/>
                    <a:p>
                      <a:pPr marL="69850" rtl="0" fontAlgn="t">
                        <a:spcBef>
                          <a:spcPts val="5"/>
                        </a:spcBef>
                        <a:spcAft>
                          <a:spcPts val="0"/>
                        </a:spcAft>
                      </a:pPr>
                      <a:r>
                        <a:rPr lang="en-US" sz="1800" b="0" i="0" u="none" strike="noStrike" dirty="0">
                          <a:solidFill>
                            <a:srgbClr val="000000"/>
                          </a:solidFill>
                          <a:effectLst/>
                          <a:latin typeface="Gill Sans MT" panose="020B0502020104020203" pitchFamily="34" charset="0"/>
                        </a:rPr>
                        <a:t>SI.</a:t>
                      </a:r>
                      <a:endParaRPr lang="en-US" sz="1800" dirty="0">
                        <a:effectLst/>
                        <a:latin typeface="Gill Sans MT" panose="020B0502020104020203" pitchFamily="34" charset="0"/>
                      </a:endParaRPr>
                    </a:p>
                  </a:txBody>
                  <a:tcPr/>
                </a:tc>
                <a:tc>
                  <a:txBody>
                    <a:bodyPr/>
                    <a:lstStyle/>
                    <a:p>
                      <a:pPr marL="69850" marR="100965" rtl="0" fontAlgn="t">
                        <a:spcBef>
                          <a:spcPts val="5"/>
                        </a:spcBef>
                        <a:spcAft>
                          <a:spcPts val="0"/>
                        </a:spcAft>
                      </a:pPr>
                      <a:r>
                        <a:rPr lang="en-US" sz="1800" b="0" i="0" u="none" strike="noStrike" dirty="0">
                          <a:solidFill>
                            <a:srgbClr val="000000"/>
                          </a:solidFill>
                          <a:effectLst/>
                          <a:latin typeface="Gill Sans MT" panose="020B0502020104020203" pitchFamily="34" charset="0"/>
                        </a:rPr>
                        <a:t>Insects’ name</a:t>
                      </a:r>
                      <a:endParaRPr lang="en-US" sz="1800" dirty="0">
                        <a:effectLst/>
                        <a:latin typeface="Gill Sans MT" panose="020B0502020104020203" pitchFamily="34" charset="0"/>
                      </a:endParaRPr>
                    </a:p>
                  </a:txBody>
                  <a:tcPr/>
                </a:tc>
                <a:tc>
                  <a:txBody>
                    <a:bodyPr/>
                    <a:lstStyle/>
                    <a:p>
                      <a:pPr marL="69215" marR="50165" rtl="0" fontAlgn="t">
                        <a:spcBef>
                          <a:spcPts val="5"/>
                        </a:spcBef>
                        <a:spcAft>
                          <a:spcPts val="0"/>
                        </a:spcAft>
                      </a:pPr>
                      <a:r>
                        <a:rPr lang="en-US" sz="1800" b="0" i="0" u="none" strike="noStrike" dirty="0">
                          <a:solidFill>
                            <a:srgbClr val="000000"/>
                          </a:solidFill>
                          <a:effectLst/>
                          <a:latin typeface="Gill Sans MT" panose="020B0502020104020203" pitchFamily="34" charset="0"/>
                        </a:rPr>
                        <a:t>Damage symptoms</a:t>
                      </a:r>
                      <a:endParaRPr lang="en-US" sz="1800" dirty="0">
                        <a:effectLst/>
                        <a:latin typeface="Gill Sans MT" panose="020B0502020104020203" pitchFamily="34" charset="0"/>
                      </a:endParaRPr>
                    </a:p>
                  </a:txBody>
                  <a:tcPr/>
                </a:tc>
                <a:tc>
                  <a:txBody>
                    <a:bodyPr/>
                    <a:lstStyle/>
                    <a:p>
                      <a:pPr marL="66040" marR="51435" rtl="0" fontAlgn="t">
                        <a:spcBef>
                          <a:spcPts val="5"/>
                        </a:spcBef>
                        <a:spcAft>
                          <a:spcPts val="0"/>
                        </a:spcAft>
                      </a:pPr>
                      <a:r>
                        <a:rPr lang="en-US" sz="1800" b="0" i="0" u="none" strike="noStrike" dirty="0">
                          <a:solidFill>
                            <a:srgbClr val="000000"/>
                          </a:solidFill>
                          <a:effectLst/>
                          <a:latin typeface="Gill Sans MT" panose="020B0502020104020203" pitchFamily="34" charset="0"/>
                        </a:rPr>
                        <a:t>Traditional practices (ITK)</a:t>
                      </a:r>
                      <a:endParaRPr lang="en-US" sz="1800" dirty="0">
                        <a:effectLst/>
                        <a:latin typeface="Gill Sans MT" panose="020B0502020104020203" pitchFamily="34" charset="0"/>
                      </a:endParaRPr>
                    </a:p>
                  </a:txBody>
                  <a:tcPr/>
                </a:tc>
                <a:tc>
                  <a:txBody>
                    <a:bodyPr/>
                    <a:lstStyle/>
                    <a:p>
                      <a:pPr marL="69215" rtl="0" fontAlgn="t">
                        <a:spcBef>
                          <a:spcPts val="5"/>
                        </a:spcBef>
                        <a:spcAft>
                          <a:spcPts val="0"/>
                        </a:spcAft>
                      </a:pPr>
                      <a:r>
                        <a:rPr lang="en-US" sz="1800" b="0" i="0" u="none" strike="noStrike" dirty="0">
                          <a:solidFill>
                            <a:srgbClr val="000000"/>
                          </a:solidFill>
                          <a:effectLst/>
                          <a:latin typeface="Gill Sans MT" panose="020B0502020104020203" pitchFamily="34" charset="0"/>
                        </a:rPr>
                        <a:t>Modern practices</a:t>
                      </a:r>
                      <a:endParaRPr lang="en-US" sz="1800" dirty="0">
                        <a:effectLst/>
                        <a:latin typeface="Gill Sans MT" panose="020B0502020104020203" pitchFamily="34" charset="0"/>
                      </a:endParaRPr>
                    </a:p>
                  </a:txBody>
                  <a:tcPr/>
                </a:tc>
                <a:tc>
                  <a:txBody>
                    <a:bodyPr/>
                    <a:lstStyle/>
                    <a:p>
                      <a:pPr marL="69215" marR="55880" rtl="0" fontAlgn="t">
                        <a:spcBef>
                          <a:spcPts val="5"/>
                        </a:spcBef>
                        <a:spcAft>
                          <a:spcPts val="0"/>
                        </a:spcAft>
                      </a:pPr>
                      <a:r>
                        <a:rPr lang="en-US" sz="1800" b="0" i="0" u="none" strike="noStrike" dirty="0">
                          <a:solidFill>
                            <a:srgbClr val="000000"/>
                          </a:solidFill>
                          <a:effectLst/>
                          <a:latin typeface="Gill Sans MT" panose="020B0502020104020203" pitchFamily="34" charset="0"/>
                        </a:rPr>
                        <a:t>Recommended practices</a:t>
                      </a:r>
                      <a:endParaRPr lang="en-US" sz="1800" dirty="0">
                        <a:effectLst/>
                        <a:latin typeface="Gill Sans MT" panose="020B0502020104020203" pitchFamily="34" charset="0"/>
                      </a:endParaRPr>
                    </a:p>
                  </a:txBody>
                  <a:tcPr/>
                </a:tc>
              </a:tr>
              <a:tr h="2172151">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1</a:t>
                      </a:r>
                      <a:endParaRPr lang="en-US" sz="1800" dirty="0">
                        <a:effectLst/>
                        <a:latin typeface="Gill Sans MT" panose="020B0502020104020203" pitchFamily="34" charset="0"/>
                      </a:endParaRPr>
                    </a:p>
                  </a:txBody>
                  <a:tcPr/>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Mustard Aphid</a:t>
                      </a:r>
                      <a:endParaRPr lang="en-US" sz="1800" dirty="0">
                        <a:effectLst/>
                        <a:latin typeface="Gill Sans MT" panose="020B0502020104020203" pitchFamily="34" charset="0"/>
                      </a:endParaRPr>
                    </a:p>
                  </a:txBody>
                  <a:tcPr/>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Nymphs &amp; adults feed </a:t>
                      </a:r>
                      <a:endParaRPr lang="en-US" sz="1800" dirty="0">
                        <a:effectLst/>
                        <a:latin typeface="Gill Sans MT" panose="020B0502020104020203" pitchFamily="34" charset="0"/>
                      </a:endParaRPr>
                    </a:p>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on flower buds, shoots, </a:t>
                      </a:r>
                      <a:endParaRPr lang="en-US" sz="1800" dirty="0">
                        <a:effectLst/>
                        <a:latin typeface="Gill Sans MT" panose="020B0502020104020203" pitchFamily="34" charset="0"/>
                      </a:endParaRPr>
                    </a:p>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pods.</a:t>
                      </a:r>
                      <a:endParaRPr lang="en-US" sz="1800" dirty="0">
                        <a:effectLst/>
                        <a:latin typeface="Gill Sans MT" panose="020B0502020104020203" pitchFamily="34" charset="0"/>
                      </a:endParaRPr>
                    </a:p>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Flowers don’t form pods.</a:t>
                      </a:r>
                      <a:endParaRPr lang="en-US" sz="1800" dirty="0">
                        <a:effectLst/>
                        <a:latin typeface="Gill Sans MT" panose="020B0502020104020203" pitchFamily="34" charset="0"/>
                      </a:endParaRPr>
                    </a:p>
                  </a:txBody>
                  <a:tcPr/>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Use of Kerosene oil.</a:t>
                      </a:r>
                      <a:endParaRPr lang="en-US" sz="1800" dirty="0">
                        <a:effectLst/>
                        <a:latin typeface="Gill Sans MT" panose="020B0502020104020203" pitchFamily="34" charset="0"/>
                      </a:endParaRPr>
                    </a:p>
                  </a:txBody>
                  <a:tcPr/>
                </a:tc>
                <a:tc>
                  <a:txBody>
                    <a:bodyPr/>
                    <a:lstStyle/>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Cultural control – early sowing; apply recommended dose of fertilizer.</a:t>
                      </a:r>
                      <a:endParaRPr lang="en-US" sz="1800" b="0" i="0" u="none" strike="noStrike" dirty="0">
                        <a:solidFill>
                          <a:srgbClr val="000000"/>
                        </a:solidFill>
                        <a:effectLst/>
                        <a:latin typeface="Gill Sans MT" panose="020B0502020104020203" pitchFamily="34" charset="0"/>
                      </a:endParaRPr>
                    </a:p>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Mechanical control - Pheromone traps and yellow sticky traps</a:t>
                      </a:r>
                      <a:endParaRPr lang="en-US" sz="1800" b="0" i="0" u="none" strike="noStrike" dirty="0">
                        <a:solidFill>
                          <a:srgbClr val="000000"/>
                        </a:solidFill>
                        <a:effectLst/>
                        <a:latin typeface="Gill Sans MT" panose="020B0502020104020203" pitchFamily="34" charset="0"/>
                      </a:endParaRPr>
                    </a:p>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Chemical control – spray 1L Dimethoate per ha.</a:t>
                      </a:r>
                      <a:endParaRPr lang="en-US" sz="1800" dirty="0">
                        <a:effectLst/>
                        <a:latin typeface="Gill Sans MT" panose="020B0502020104020203" pitchFamily="34" charset="0"/>
                      </a:endParaRPr>
                    </a:p>
                  </a:txBody>
                  <a:tcPr/>
                </a:tc>
                <a:tc>
                  <a:txBody>
                    <a:bodyPr/>
                    <a:lstStyle/>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Use of Neem oil</a:t>
                      </a:r>
                      <a:br>
                        <a:rPr lang="en-US" sz="1800" dirty="0">
                          <a:effectLst/>
                          <a:latin typeface="Gill Sans MT" panose="020B0502020104020203" pitchFamily="34" charset="0"/>
                        </a:rPr>
                      </a:br>
                      <a:r>
                        <a:rPr lang="en-US" sz="1800" b="0" i="0" u="none" strike="noStrike" dirty="0">
                          <a:solidFill>
                            <a:srgbClr val="000000"/>
                          </a:solidFill>
                          <a:effectLst/>
                          <a:latin typeface="Gill Sans MT" panose="020B0502020104020203" pitchFamily="34" charset="0"/>
                        </a:rPr>
                        <a:t>Early sowing escapes the attack</a:t>
                      </a:r>
                      <a:endParaRPr lang="en-US" sz="1800" b="0" i="0" u="none" strike="noStrike" dirty="0">
                        <a:solidFill>
                          <a:srgbClr val="000000"/>
                        </a:solidFill>
                        <a:effectLst/>
                        <a:latin typeface="Gill Sans MT" panose="020B0502020104020203" pitchFamily="34" charset="0"/>
                      </a:endParaRPr>
                    </a:p>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Set up yellow sticky trap.</a:t>
                      </a:r>
                      <a:endParaRPr lang="en-US" sz="1800" b="0" i="0" u="none" strike="noStrike" dirty="0">
                        <a:solidFill>
                          <a:schemeClr val="dk1"/>
                        </a:solidFill>
                        <a:effectLst/>
                        <a:latin typeface="Gill Sans MT" panose="020B0502020104020203" pitchFamily="34" charset="0"/>
                      </a:endParaRPr>
                    </a:p>
                    <a:p>
                      <a:pPr marL="285750" indent="-285750"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Gill Sans MT" panose="020B0502020104020203" pitchFamily="34" charset="0"/>
                        </a:rPr>
                        <a:t>Use of natural enemies like ladybird beetles (</a:t>
                      </a:r>
                      <a:r>
                        <a:rPr lang="en-US" sz="1800" b="0" i="1" u="none" strike="noStrike" dirty="0" err="1">
                          <a:solidFill>
                            <a:srgbClr val="000000"/>
                          </a:solidFill>
                          <a:effectLst/>
                          <a:latin typeface="Gill Sans MT" panose="020B0502020104020203" pitchFamily="34" charset="0"/>
                        </a:rPr>
                        <a:t>Coccinella</a:t>
                      </a:r>
                      <a:r>
                        <a:rPr lang="en-US" sz="1800" b="0" i="1" u="none" strike="noStrike" dirty="0">
                          <a:solidFill>
                            <a:srgbClr val="000000"/>
                          </a:solidFill>
                          <a:effectLst/>
                          <a:latin typeface="Gill Sans MT" panose="020B0502020104020203" pitchFamily="34" charset="0"/>
                        </a:rPr>
                        <a:t> </a:t>
                      </a:r>
                      <a:r>
                        <a:rPr lang="en-US" sz="1800" b="0" i="1" u="none" strike="noStrike" dirty="0" err="1">
                          <a:solidFill>
                            <a:srgbClr val="000000"/>
                          </a:solidFill>
                          <a:effectLst/>
                          <a:latin typeface="Gill Sans MT" panose="020B0502020104020203" pitchFamily="34" charset="0"/>
                        </a:rPr>
                        <a:t>septempunctata</a:t>
                      </a:r>
                      <a:r>
                        <a:rPr lang="en-US" sz="1800" b="0" i="1" u="none" strike="noStrike" dirty="0">
                          <a:solidFill>
                            <a:srgbClr val="000000"/>
                          </a:solidFill>
                          <a:effectLst/>
                          <a:latin typeface="Gill Sans MT" panose="020B0502020104020203" pitchFamily="34" charset="0"/>
                        </a:rPr>
                        <a:t>).</a:t>
                      </a:r>
                      <a:endParaRPr lang="en-US" sz="1800" dirty="0">
                        <a:effectLst/>
                        <a:latin typeface="Gill Sans MT" panose="020B0502020104020203" pitchFamily="34" charset="0"/>
                      </a:endParaRPr>
                    </a:p>
                  </a:txBody>
                  <a:tcPr/>
                </a:tc>
              </a:tr>
            </a:tbl>
          </a:graphicData>
        </a:graphic>
      </p:graphicFrame>
      <p:sp>
        <p:nvSpPr>
          <p:cNvPr id="4" name="TextBox 3"/>
          <p:cNvSpPr txBox="1"/>
          <p:nvPr/>
        </p:nvSpPr>
        <p:spPr>
          <a:xfrm>
            <a:off x="2709860" y="4632304"/>
            <a:ext cx="6766414" cy="2074927"/>
          </a:xfrm>
          <a:prstGeom prst="rect">
            <a:avLst/>
          </a:prstGeom>
          <a:solidFill>
            <a:schemeClr val="accent4">
              <a:lumMod val="20000"/>
              <a:lumOff val="80000"/>
            </a:schemeClr>
          </a:solidFill>
        </p:spPr>
        <p:txBody>
          <a:bodyPr wrap="square" rtlCol="0">
            <a:spAutoFit/>
          </a:bodyPr>
          <a:lstStyle/>
          <a:p>
            <a:pPr marL="595630" indent="-285750" rtl="0" fontAlgn="base">
              <a:spcBef>
                <a:spcPts val="450"/>
              </a:spcBef>
              <a:spcAft>
                <a:spcPts val="0"/>
              </a:spcAft>
              <a:buFont typeface="Arial" panose="020B0604020202020204" pitchFamily="34" charset="0"/>
              <a:buChar char="•"/>
            </a:pPr>
            <a:r>
              <a:rPr lang="en-US" b="0" i="0" u="none" strike="noStrike" dirty="0">
                <a:solidFill>
                  <a:srgbClr val="000000"/>
                </a:solidFill>
                <a:effectLst/>
                <a:latin typeface="Gill Sans MT" panose="020B0502020104020203" pitchFamily="34" charset="0"/>
              </a:rPr>
              <a:t>Commonly available insecticides in the village: </a:t>
            </a:r>
            <a:endParaRPr lang="en-US" b="0" i="0" u="none" strike="noStrike" dirty="0">
              <a:solidFill>
                <a:srgbClr val="000000"/>
              </a:solidFill>
              <a:effectLst/>
              <a:latin typeface="Gill Sans MT" panose="020B0502020104020203" pitchFamily="34" charset="0"/>
            </a:endParaRPr>
          </a:p>
          <a:p>
            <a:pPr marL="1052830" lvl="1" indent="-285750" fontAlgn="base">
              <a:spcBef>
                <a:spcPts val="450"/>
              </a:spcBef>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Trade name - </a:t>
            </a:r>
            <a:r>
              <a:rPr lang="en-US" b="0" i="0" u="none" strike="noStrike" dirty="0" err="1">
                <a:solidFill>
                  <a:srgbClr val="000000"/>
                </a:solidFill>
                <a:effectLst/>
                <a:latin typeface="Gill Sans MT" panose="020B0502020104020203" pitchFamily="34" charset="0"/>
              </a:rPr>
              <a:t>Rogor</a:t>
            </a:r>
            <a:endParaRPr lang="en-US" dirty="0">
              <a:latin typeface="Gill Sans MT" panose="020B0502020104020203" pitchFamily="34" charset="0"/>
            </a:endParaRPr>
          </a:p>
          <a:p>
            <a:pPr marL="1052830" lvl="1" indent="-285750" fontAlgn="base">
              <a:spcBef>
                <a:spcPts val="450"/>
              </a:spcBef>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Chemical name - Dimethoate</a:t>
            </a:r>
            <a:endParaRPr lang="en-US" dirty="0">
              <a:latin typeface="Gill Sans MT" panose="020B0502020104020203" pitchFamily="34" charset="0"/>
            </a:endParaRPr>
          </a:p>
          <a:p>
            <a:pPr marL="595630" indent="-285750" fontAlgn="base">
              <a:spcBef>
                <a:spcPts val="450"/>
              </a:spcBef>
              <a:buFont typeface="Arial" panose="020B0604020202020204" pitchFamily="34" charset="0"/>
              <a:buChar char="•"/>
            </a:pPr>
            <a:r>
              <a:rPr lang="en-US" b="0" i="0" u="none" strike="noStrike" dirty="0">
                <a:solidFill>
                  <a:srgbClr val="000000"/>
                </a:solidFill>
                <a:effectLst/>
                <a:latin typeface="Gill Sans MT" panose="020B0502020104020203" pitchFamily="34" charset="0"/>
              </a:rPr>
              <a:t>Precautions observed while using insecticides :</a:t>
            </a:r>
            <a:endParaRPr lang="en-US" b="0" i="0" u="none" strike="noStrike" dirty="0">
              <a:solidFill>
                <a:srgbClr val="000000"/>
              </a:solidFill>
              <a:effectLst/>
              <a:latin typeface="Gill Sans MT" panose="020B0502020104020203" pitchFamily="34" charset="0"/>
            </a:endParaRPr>
          </a:p>
          <a:p>
            <a:pPr marL="1052830" lvl="1" indent="-285750" fontAlgn="base">
              <a:spcBef>
                <a:spcPts val="450"/>
              </a:spcBef>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Avoid direct contact with hands.</a:t>
            </a:r>
            <a:endParaRPr lang="en-US" dirty="0">
              <a:latin typeface="Gill Sans MT" panose="020B0502020104020203" pitchFamily="34" charset="0"/>
            </a:endParaRPr>
          </a:p>
          <a:p>
            <a:pPr marL="1052830" lvl="1" indent="-285750" fontAlgn="base">
              <a:spcBef>
                <a:spcPts val="450"/>
              </a:spcBef>
              <a:buFont typeface="Wingdings" panose="05000000000000000000" pitchFamily="2" charset="2"/>
              <a:buChar char="Ø"/>
            </a:pPr>
            <a:r>
              <a:rPr lang="en-US" b="0" i="0" u="none" strike="noStrike" dirty="0">
                <a:solidFill>
                  <a:srgbClr val="000000"/>
                </a:solidFill>
                <a:effectLst/>
                <a:latin typeface="Gill Sans MT" panose="020B0502020104020203" pitchFamily="34" charset="0"/>
              </a:rPr>
              <a:t>Always apply insecticide in recommended dose</a:t>
            </a:r>
            <a:endParaRPr lang="en-US" b="0" i="0" u="none" strike="noStrike" dirty="0">
              <a:solidFill>
                <a:srgbClr val="000000"/>
              </a:solidFill>
              <a:effectLst/>
              <a:latin typeface="Gill Sans MT" panose="020B050202010402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3821430" y="254000"/>
            <a:ext cx="5291455"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000" b="1" dirty="0">
                <a:solidFill>
                  <a:srgbClr val="FF0000"/>
                </a:solidFill>
                <a:latin typeface="Amasis MT Pro" panose="02040504050005020304" pitchFamily="18" charset="0"/>
              </a:rPr>
              <a:t>Seed Treatment</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243205" y="960755"/>
            <a:ext cx="4065905"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3200" b="1" dirty="0">
                <a:solidFill>
                  <a:srgbClr val="ED7D31">
                    <a:lumMod val="75000"/>
                  </a:srgbClr>
                </a:solidFill>
                <a:latin typeface="Amasis MT Pro" panose="02040504050005020304" pitchFamily="18" charset="0"/>
              </a:rPr>
              <a:t>Dry seed treatment demonstration</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7" name="Arrow: Right 6"/>
          <p:cNvSpPr/>
          <p:nvPr/>
        </p:nvSpPr>
        <p:spPr>
          <a:xfrm rot="19398512">
            <a:off x="3081278" y="2865597"/>
            <a:ext cx="1315881" cy="3065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p:cNvSpPr/>
          <p:nvPr/>
        </p:nvSpPr>
        <p:spPr>
          <a:xfrm rot="2124673">
            <a:off x="7435113" y="3002641"/>
            <a:ext cx="1401901" cy="29454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304315" y="2534377"/>
            <a:ext cx="2808338" cy="2842653"/>
            <a:chOff x="499963" y="2453787"/>
            <a:chExt cx="2808338" cy="2842653"/>
          </a:xfrm>
        </p:grpSpPr>
        <p:pic>
          <p:nvPicPr>
            <p:cNvPr id="14" name="Picture 13" descr="A group of people standing in a room&#10;&#10;Description automatically generated with medium confidence"/>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3813" y="2453787"/>
              <a:ext cx="2794488" cy="2095866"/>
            </a:xfrm>
            <a:prstGeom prst="rect">
              <a:avLst/>
            </a:prstGeom>
            <a:ln w="19050">
              <a:solidFill>
                <a:srgbClr val="E9921F"/>
              </a:solidFill>
            </a:ln>
          </p:spPr>
        </p:pic>
        <p:sp>
          <p:nvSpPr>
            <p:cNvPr id="16" name="TextBox 15"/>
            <p:cNvSpPr txBox="1"/>
            <p:nvPr/>
          </p:nvSpPr>
          <p:spPr>
            <a:xfrm>
              <a:off x="499963" y="4562257"/>
              <a:ext cx="2808337" cy="734183"/>
            </a:xfrm>
            <a:prstGeom prst="rect">
              <a:avLst/>
            </a:prstGeom>
            <a:noFill/>
            <a:ln w="19050">
              <a:solidFill>
                <a:srgbClr val="E9921F"/>
              </a:solidFill>
            </a:ln>
          </p:spPr>
          <p:txBody>
            <a:bodyPr wrap="square">
              <a:spAutoFit/>
            </a:bodyPr>
            <a:lstStyle/>
            <a:p>
              <a:pPr algn="just"/>
              <a:r>
                <a:rPr lang="en-US" sz="1400" dirty="0">
                  <a:latin typeface="Gill Sans MT" panose="020B0502020104020203" pitchFamily="34" charset="0"/>
                </a:rPr>
                <a:t>10 kg of  linseed was taken in 10 different bags containing 1 kg of linseed each</a:t>
              </a:r>
              <a:endParaRPr lang="en-US" sz="1400" dirty="0">
                <a:latin typeface="Gill Sans MT" panose="020B0502020104020203" pitchFamily="34" charset="0"/>
              </a:endParaRPr>
            </a:p>
          </p:txBody>
        </p:sp>
      </p:grpSp>
      <p:grpSp>
        <p:nvGrpSpPr>
          <p:cNvPr id="6" name="Group 5"/>
          <p:cNvGrpSpPr/>
          <p:nvPr/>
        </p:nvGrpSpPr>
        <p:grpSpPr>
          <a:xfrm>
            <a:off x="4449878" y="1199020"/>
            <a:ext cx="2938065" cy="2721274"/>
            <a:chOff x="4326319" y="1203420"/>
            <a:chExt cx="2938065" cy="2721274"/>
          </a:xfrm>
        </p:grpSpPr>
        <p:pic>
          <p:nvPicPr>
            <p:cNvPr id="18" name="Picture 17" descr="A picture containing text, person, people, group&#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6319" y="1203420"/>
              <a:ext cx="2938065" cy="2203549"/>
            </a:xfrm>
            <a:prstGeom prst="rect">
              <a:avLst/>
            </a:prstGeom>
            <a:ln w="19050">
              <a:solidFill>
                <a:srgbClr val="E9921F"/>
              </a:solidFill>
            </a:ln>
          </p:spPr>
        </p:pic>
        <p:sp>
          <p:nvSpPr>
            <p:cNvPr id="20" name="TextBox 19"/>
            <p:cNvSpPr txBox="1"/>
            <p:nvPr/>
          </p:nvSpPr>
          <p:spPr>
            <a:xfrm>
              <a:off x="4326319" y="3401474"/>
              <a:ext cx="2938065" cy="523220"/>
            </a:xfrm>
            <a:prstGeom prst="rect">
              <a:avLst/>
            </a:prstGeom>
            <a:noFill/>
            <a:ln w="19050">
              <a:solidFill>
                <a:srgbClr val="E9921F"/>
              </a:solidFill>
            </a:ln>
          </p:spPr>
          <p:txBody>
            <a:bodyPr wrap="square">
              <a:spAutoFit/>
            </a:bodyPr>
            <a:lstStyle/>
            <a:p>
              <a:pPr algn="just"/>
              <a:r>
                <a:rPr lang="en-US" sz="1400" dirty="0">
                  <a:latin typeface="Gill Sans MT" panose="020B0502020104020203" pitchFamily="34" charset="0"/>
                </a:rPr>
                <a:t>One bag was picked and 2 g of thiram was added  into the bag using  gloves</a:t>
              </a:r>
              <a:endParaRPr lang="en-US" sz="1400" dirty="0">
                <a:latin typeface="Gill Sans MT" panose="020B0502020104020203" pitchFamily="34" charset="0"/>
              </a:endParaRPr>
            </a:p>
          </p:txBody>
        </p:sp>
      </p:grpSp>
      <p:grpSp>
        <p:nvGrpSpPr>
          <p:cNvPr id="8" name="Group 7"/>
          <p:cNvGrpSpPr/>
          <p:nvPr/>
        </p:nvGrpSpPr>
        <p:grpSpPr>
          <a:xfrm>
            <a:off x="8905387" y="2300794"/>
            <a:ext cx="3059724" cy="3216495"/>
            <a:chOff x="8458932" y="1662306"/>
            <a:chExt cx="3059724" cy="3216495"/>
          </a:xfrm>
        </p:grpSpPr>
        <p:pic>
          <p:nvPicPr>
            <p:cNvPr id="22" name="Picture 21" descr="A group of people standing in a room&#10;&#10;Description automatically generated with low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7250" y="1662306"/>
              <a:ext cx="3023088" cy="2267317"/>
            </a:xfrm>
            <a:prstGeom prst="rect">
              <a:avLst/>
            </a:prstGeom>
            <a:ln w="19050">
              <a:solidFill>
                <a:srgbClr val="E9921F"/>
              </a:solidFill>
            </a:ln>
          </p:spPr>
        </p:pic>
        <p:sp>
          <p:nvSpPr>
            <p:cNvPr id="24" name="TextBox 23"/>
            <p:cNvSpPr txBox="1"/>
            <p:nvPr/>
          </p:nvSpPr>
          <p:spPr>
            <a:xfrm>
              <a:off x="8458932" y="3924694"/>
              <a:ext cx="3059724" cy="954107"/>
            </a:xfrm>
            <a:prstGeom prst="rect">
              <a:avLst/>
            </a:prstGeom>
            <a:noFill/>
            <a:ln w="19050">
              <a:solidFill>
                <a:srgbClr val="E9921F"/>
              </a:solidFill>
            </a:ln>
          </p:spPr>
          <p:txBody>
            <a:bodyPr wrap="square">
              <a:spAutoFit/>
            </a:bodyPr>
            <a:lstStyle/>
            <a:p>
              <a:pPr algn="just"/>
              <a:r>
                <a:rPr lang="en-US" sz="1400" dirty="0">
                  <a:latin typeface="Gill Sans MT" panose="020B0502020104020203" pitchFamily="34" charset="0"/>
                </a:rPr>
                <a:t>Bag was shaken so that it could get mixed thoroughly and a thin layer of fungicide was formed around the seeds (mouth of bags must be held tightly)</a:t>
              </a:r>
              <a:endParaRPr lang="en-US" sz="1400" dirty="0">
                <a:latin typeface="Gill Sans MT" panose="020B0502020104020203" pitchFamily="34" charset="0"/>
              </a:endParaRPr>
            </a:p>
          </p:txBody>
        </p:sp>
      </p:grpSp>
      <p:grpSp>
        <p:nvGrpSpPr>
          <p:cNvPr id="9" name="Group 8"/>
          <p:cNvGrpSpPr/>
          <p:nvPr/>
        </p:nvGrpSpPr>
        <p:grpSpPr>
          <a:xfrm>
            <a:off x="3202482" y="4341204"/>
            <a:ext cx="4489538" cy="2431073"/>
            <a:chOff x="3210806" y="4301643"/>
            <a:chExt cx="4489538" cy="2431073"/>
          </a:xfrm>
        </p:grpSpPr>
        <p:pic>
          <p:nvPicPr>
            <p:cNvPr id="26" name="Picture 25" descr="A group of people posing for a photo&#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8913" y="4301643"/>
              <a:ext cx="3241431" cy="2431073"/>
            </a:xfrm>
            <a:prstGeom prst="rect">
              <a:avLst/>
            </a:prstGeom>
            <a:ln w="19050">
              <a:solidFill>
                <a:srgbClr val="E9921F"/>
              </a:solidFill>
            </a:ln>
          </p:spPr>
        </p:pic>
        <p:sp>
          <p:nvSpPr>
            <p:cNvPr id="28" name="TextBox 27"/>
            <p:cNvSpPr txBox="1"/>
            <p:nvPr/>
          </p:nvSpPr>
          <p:spPr>
            <a:xfrm>
              <a:off x="3210806" y="4412505"/>
              <a:ext cx="1229789" cy="2246769"/>
            </a:xfrm>
            <a:prstGeom prst="rect">
              <a:avLst/>
            </a:prstGeom>
            <a:noFill/>
            <a:ln w="19050">
              <a:solidFill>
                <a:srgbClr val="E9921F"/>
              </a:solidFill>
            </a:ln>
          </p:spPr>
          <p:txBody>
            <a:bodyPr wrap="square">
              <a:spAutoFit/>
            </a:bodyPr>
            <a:lstStyle/>
            <a:p>
              <a:pPr algn="just"/>
              <a:r>
                <a:rPr lang="en-US" sz="1400" dirty="0">
                  <a:latin typeface="Gill Sans MT" panose="020B0502020104020203" pitchFamily="34" charset="0"/>
                </a:rPr>
                <a:t>Bags were handed over to the farmers. We told them to leave it for 24 hours and then sow it immediately in the fields</a:t>
              </a:r>
              <a:endParaRPr lang="en-US" sz="1400" dirty="0">
                <a:latin typeface="Gill Sans MT" panose="020B0502020104020203" pitchFamily="34" charset="0"/>
              </a:endParaRPr>
            </a:p>
          </p:txBody>
        </p:sp>
      </p:grpSp>
      <p:sp>
        <p:nvSpPr>
          <p:cNvPr id="11" name="Arrow: Right 10"/>
          <p:cNvSpPr/>
          <p:nvPr/>
        </p:nvSpPr>
        <p:spPr>
          <a:xfrm rot="8314363">
            <a:off x="7693533" y="4630166"/>
            <a:ext cx="1192021" cy="29454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51563" y="321590"/>
            <a:ext cx="768887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What is RAWE?</a:t>
            </a:r>
            <a:endParaRPr kumimoji="0" lang="en-US" sz="4000" b="1" i="0"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359509" y="1041527"/>
            <a:ext cx="11453494" cy="1515148"/>
            <a:chOff x="692126" y="2510452"/>
            <a:chExt cx="10701666" cy="1515148"/>
          </a:xfrm>
        </p:grpSpPr>
        <p:sp>
          <p:nvSpPr>
            <p:cNvPr id="13" name="Rounded Rectangle 8"/>
            <p:cNvSpPr/>
            <p:nvPr/>
          </p:nvSpPr>
          <p:spPr>
            <a:xfrm>
              <a:off x="1931092" y="2825271"/>
              <a:ext cx="9462700" cy="1200329"/>
            </a:xfrm>
            <a:prstGeom prst="roundRect">
              <a:avLst>
                <a:gd name="adj" fmla="val 0"/>
              </a:avLst>
            </a:prstGeom>
            <a:solidFill>
              <a:schemeClr val="accent1">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just"/>
              <a:endParaRPr lang="en-US" dirty="0">
                <a:solidFill>
                  <a:schemeClr val="accent1">
                    <a:lumMod val="75000"/>
                  </a:schemeClr>
                </a:solidFill>
                <a:latin typeface="Gill Sans MT" panose="020B0502020104020203" pitchFamily="34" charset="77"/>
              </a:endParaRPr>
            </a:p>
            <a:p>
              <a:pPr marL="285750" indent="-285750" algn="just">
                <a:buFont typeface="Arial" panose="020B0604020202020204" pitchFamily="34" charset="0"/>
                <a:buChar char="•"/>
              </a:pP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In India, Randhawa Committee, in 1992, recommended RAWE </a:t>
              </a:r>
              <a:r>
                <a:rPr kumimoji="0" lang="en-US" sz="1800" b="0" i="0" u="none" strike="noStrike" kern="1200" cap="none" spc="0" normalizeH="0" baseline="0" noProof="0" dirty="0" err="1">
                  <a:ln>
                    <a:noFill/>
                  </a:ln>
                  <a:solidFill>
                    <a:schemeClr val="tx1"/>
                  </a:solidFill>
                  <a:effectLst/>
                  <a:uLnTx/>
                  <a:uFillTx/>
                  <a:latin typeface="Gill Sans MT" panose="020B0502020104020203" pitchFamily="34" charset="0"/>
                  <a:ea typeface="+mn-ea"/>
                  <a:cs typeface="+mn-cs"/>
                </a:rPr>
                <a:t>programme</a:t>
              </a: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 for imparting pragmatism to the agricultural curriculum. </a:t>
              </a:r>
              <a:endPar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a:p>
              <a:pPr marL="285750" indent="-285750" algn="just">
                <a:buFont typeface="Arial" panose="020B0604020202020204" pitchFamily="34" charset="0"/>
                <a:buChar char="•"/>
              </a:pP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The </a:t>
              </a:r>
              <a:r>
                <a:rPr kumimoji="0" lang="en-US" sz="1800" b="0" i="0" u="none" strike="noStrike" kern="1200" cap="none" spc="0" normalizeH="0" baseline="0" noProof="0" dirty="0" err="1">
                  <a:ln>
                    <a:noFill/>
                  </a:ln>
                  <a:solidFill>
                    <a:schemeClr val="tx1"/>
                  </a:solidFill>
                  <a:effectLst/>
                  <a:uLnTx/>
                  <a:uFillTx/>
                  <a:latin typeface="Gill Sans MT" panose="020B0502020104020203" pitchFamily="34" charset="0"/>
                  <a:ea typeface="+mn-ea"/>
                  <a:cs typeface="+mn-cs"/>
                </a:rPr>
                <a:t>programme</a:t>
              </a: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 was first put to test</a:t>
              </a:r>
              <a:r>
                <a:rPr lang="en-US" sz="1800" dirty="0">
                  <a:solidFill>
                    <a:schemeClr val="tx1"/>
                  </a:solidFill>
                  <a:latin typeface="Gill Sans MT" panose="020B0502020104020203" pitchFamily="34" charset="0"/>
                </a:rPr>
                <a:t> in 1995-96</a:t>
              </a:r>
              <a:endParaRPr lang="en-US" sz="1800" dirty="0">
                <a:solidFill>
                  <a:schemeClr val="tx1"/>
                </a:solidFill>
                <a:latin typeface="Gill Sans MT" panose="020B0502020104020203" pitchFamily="34" charset="0"/>
              </a:endParaRPr>
            </a:p>
          </p:txBody>
        </p:sp>
        <p:sp>
          <p:nvSpPr>
            <p:cNvPr id="14" name="Rounded Rectangle 11"/>
            <p:cNvSpPr/>
            <p:nvPr/>
          </p:nvSpPr>
          <p:spPr>
            <a:xfrm>
              <a:off x="692126" y="2510452"/>
              <a:ext cx="2514345" cy="60031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latin typeface="Gill Sans MT" panose="020B0502020104020203" pitchFamily="34" charset="77"/>
                </a:rPr>
                <a:t>History</a:t>
              </a:r>
              <a:endParaRPr lang="en-US" sz="3200" dirty="0">
                <a:latin typeface="Gill Sans MT" panose="020B0502020104020203" pitchFamily="34" charset="77"/>
              </a:endParaRPr>
            </a:p>
          </p:txBody>
        </p:sp>
      </p:grpSp>
      <p:sp>
        <p:nvSpPr>
          <p:cNvPr id="16" name="Rectangle 15"/>
          <p:cNvSpPr/>
          <p:nvPr/>
        </p:nvSpPr>
        <p:spPr>
          <a:xfrm>
            <a:off x="691387" y="3322279"/>
            <a:ext cx="5404612" cy="3247043"/>
          </a:xfrm>
          <a:prstGeom prst="rect">
            <a:avLst/>
          </a:prstGeom>
          <a:solidFill>
            <a:schemeClr val="accent6">
              <a:lumMod val="20000"/>
              <a:lumOff val="8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endParaRPr lang="en-US" dirty="0">
              <a:solidFill>
                <a:schemeClr val="tx1"/>
              </a:solidFill>
              <a:latin typeface="Gill Sans MT" panose="020B0502020104020203" pitchFamily="34" charset="0"/>
            </a:endParaRP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dirty="0">
                <a:solidFill>
                  <a:schemeClr val="tx1"/>
                </a:solidFill>
                <a:latin typeface="Gill Sans MT" panose="020B0502020104020203" pitchFamily="34" charset="0"/>
              </a:rPr>
              <a:t>Inspire l</a:t>
            </a: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earning by doing</a:t>
            </a:r>
            <a:endPar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dirty="0">
                <a:solidFill>
                  <a:schemeClr val="tx1"/>
                </a:solidFill>
                <a:latin typeface="Gill Sans MT" panose="020B0502020104020203" pitchFamily="34" charset="0"/>
              </a:rPr>
              <a:t>Understanding the socio-economic status of rural people</a:t>
            </a:r>
            <a:endParaRPr lang="en-US" dirty="0">
              <a:solidFill>
                <a:schemeClr val="tx1"/>
              </a:solidFill>
              <a:latin typeface="Gill Sans MT" panose="020B0502020104020203" pitchFamily="34" charset="0"/>
            </a:endParaRP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Application of our 3 years of theoretical curriculum</a:t>
            </a:r>
            <a:endPar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Learning to accept the indigenous knowledge of the farmers</a:t>
            </a:r>
            <a:endPar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a:p>
            <a:pPr marL="285750" marR="0" lvl="0" indent="-28575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Boost confidence and develop competency in the students to solve the problems related to agriculture at ground level</a:t>
            </a:r>
            <a:endPar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p:txBody>
      </p:sp>
      <p:sp>
        <p:nvSpPr>
          <p:cNvPr id="17" name="Rounded Rectangle 7 1"/>
          <p:cNvSpPr/>
          <p:nvPr/>
        </p:nvSpPr>
        <p:spPr>
          <a:xfrm>
            <a:off x="1933332" y="3022123"/>
            <a:ext cx="2652016" cy="600312"/>
          </a:xfrm>
          <a:prstGeom prst="roundRect">
            <a:avLst/>
          </a:prstGeom>
          <a:solidFill>
            <a:srgbClr val="A8BA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pPr>
            <a:r>
              <a:rPr lang="en-US" sz="3200" dirty="0">
                <a:solidFill>
                  <a:prstClr val="white"/>
                </a:solidFill>
                <a:latin typeface="Gill Sans MT" panose="020B0502020104020203" pitchFamily="34" charset="77"/>
              </a:rPr>
              <a:t>Objective</a:t>
            </a:r>
            <a:endParaRPr lang="en-US" sz="3200" dirty="0">
              <a:solidFill>
                <a:prstClr val="white"/>
              </a:solidFill>
              <a:latin typeface="Gill Sans MT" panose="020B0502020104020203" pitchFamily="34" charset="77"/>
            </a:endParaRPr>
          </a:p>
        </p:txBody>
      </p:sp>
      <p:sp>
        <p:nvSpPr>
          <p:cNvPr id="4" name="Rounded Rectangle 8"/>
          <p:cNvSpPr/>
          <p:nvPr/>
        </p:nvSpPr>
        <p:spPr>
          <a:xfrm>
            <a:off x="6243404" y="3322279"/>
            <a:ext cx="5569599" cy="3247043"/>
          </a:xfrm>
          <a:prstGeom prst="roundRect">
            <a:avLst>
              <a:gd name="adj" fmla="val 0"/>
            </a:avLst>
          </a:prstGeom>
          <a:solidFill>
            <a:schemeClr val="accent2">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rmAutofit/>
          </a:bodyPr>
          <a:lstStyle/>
          <a:p>
            <a:pPr marR="0" lvl="0" algn="just" defTabSz="685800" rtl="0" eaLnBrk="1" fontAlgn="auto" latinLnBrk="0" hangingPunct="1">
              <a:lnSpc>
                <a:spcPct val="100000"/>
              </a:lnSpc>
              <a:spcBef>
                <a:spcPts val="0"/>
              </a:spcBef>
              <a:spcAft>
                <a:spcPts val="600"/>
              </a:spcAft>
              <a:buClrTx/>
              <a:buSzTx/>
              <a:defRPr/>
            </a:pPr>
            <a:endPar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Inadequate time</a:t>
            </a:r>
            <a:r>
              <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 – the provided time limit for RAWE was not enough for exploring all the problems of the farmers</a:t>
            </a:r>
            <a:endParaRPr kumimoji="0" lang="en-US" sz="1800" b="0"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Small size of target respondents</a:t>
            </a:r>
            <a:endPar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Homogeneity of target people</a:t>
            </a:r>
            <a:endPar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1" dirty="0">
                <a:solidFill>
                  <a:schemeClr val="tx1"/>
                </a:solidFill>
                <a:latin typeface="Gill Sans MT" panose="020B0502020104020203" pitchFamily="34" charset="0"/>
              </a:rPr>
              <a:t>Very little fund allotted for the course</a:t>
            </a:r>
            <a:endParaRPr lang="en-US" sz="1800" b="1" dirty="0">
              <a:solidFill>
                <a:schemeClr val="tx1"/>
              </a:solidFill>
              <a:latin typeface="Gill Sans MT" panose="020B0502020104020203" pitchFamily="34" charset="0"/>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rPr>
              <a:t>Information </a:t>
            </a:r>
            <a:r>
              <a:rPr lang="en-US" sz="1800" b="1" dirty="0">
                <a:solidFill>
                  <a:schemeClr val="tx1"/>
                </a:solidFill>
                <a:latin typeface="Gill Sans MT" panose="020B0502020104020203" pitchFamily="34" charset="0"/>
              </a:rPr>
              <a:t>of crops only from single season was available</a:t>
            </a:r>
            <a:endParaRPr kumimoji="0" lang="en-US" sz="1800" b="1" i="0" u="none" strike="noStrike" kern="1200" cap="none" spc="0" normalizeH="0" baseline="0" noProof="0" dirty="0">
              <a:ln>
                <a:noFill/>
              </a:ln>
              <a:solidFill>
                <a:schemeClr val="tx1"/>
              </a:solidFill>
              <a:effectLst/>
              <a:uLnTx/>
              <a:uFillTx/>
              <a:latin typeface="Gill Sans MT" panose="020B0502020104020203" pitchFamily="34" charset="0"/>
              <a:ea typeface="+mn-ea"/>
              <a:cs typeface="+mn-cs"/>
            </a:endParaRPr>
          </a:p>
        </p:txBody>
      </p:sp>
      <p:sp>
        <p:nvSpPr>
          <p:cNvPr id="5" name="Rounded Rectangle 11"/>
          <p:cNvSpPr/>
          <p:nvPr/>
        </p:nvSpPr>
        <p:spPr>
          <a:xfrm>
            <a:off x="7682710" y="3022124"/>
            <a:ext cx="2690986" cy="600311"/>
          </a:xfrm>
          <a:prstGeom prst="round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latin typeface="Gill Sans MT" panose="020B0502020104020203" pitchFamily="34" charset="77"/>
              </a:rPr>
              <a:t>Limitations</a:t>
            </a:r>
            <a:endParaRPr lang="en-US" sz="3200" dirty="0">
              <a:latin typeface="Gill Sans MT" panose="020B0502020104020203" pitchFamily="34"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396"/>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18526" y="193976"/>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Crop disease profile</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aphicFrame>
        <p:nvGraphicFramePr>
          <p:cNvPr id="4" name="Table 4"/>
          <p:cNvGraphicFramePr>
            <a:graphicFrameLocks noGrp="1"/>
          </p:cNvGraphicFramePr>
          <p:nvPr/>
        </p:nvGraphicFramePr>
        <p:xfrm>
          <a:off x="162658" y="901862"/>
          <a:ext cx="11860822" cy="5908976"/>
        </p:xfrm>
        <a:graphic>
          <a:graphicData uri="http://schemas.openxmlformats.org/drawingml/2006/table">
            <a:tbl>
              <a:tblPr firstRow="1" bandRow="1">
                <a:tableStyleId>{5C22544A-7EE6-4342-B048-85BDC9FD1C3A}</a:tableStyleId>
              </a:tblPr>
              <a:tblGrid>
                <a:gridCol w="569961"/>
                <a:gridCol w="740581"/>
                <a:gridCol w="1005840"/>
                <a:gridCol w="2087880"/>
                <a:gridCol w="995680"/>
                <a:gridCol w="2448560"/>
                <a:gridCol w="4012320"/>
              </a:tblGrid>
              <a:tr h="619850">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Sl.</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Crop</a:t>
                      </a:r>
                      <a:endParaRPr lang="en-US" sz="1700" b="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Disease</a:t>
                      </a:r>
                      <a:endParaRPr lang="en-US" sz="1700" b="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Symptoms</a:t>
                      </a:r>
                      <a:endParaRPr lang="en-US" sz="1700" b="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Farmers</a:t>
                      </a:r>
                      <a:endParaRPr lang="en-US" sz="1700" b="0" dirty="0">
                        <a:effectLst/>
                        <a:latin typeface="Gill Sans MT" panose="020B0502020104020203" pitchFamily="34" charset="0"/>
                      </a:endParaRPr>
                    </a:p>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Practice</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Recommendations</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IDM</a:t>
                      </a:r>
                      <a:endParaRPr lang="en-US" sz="1700" b="0">
                        <a:effectLst/>
                        <a:latin typeface="Gill Sans MT" panose="020B0502020104020203" pitchFamily="34" charset="0"/>
                      </a:endParaRPr>
                    </a:p>
                  </a:txBody>
                  <a:tcPr marL="63500" marR="63500" marT="63500" marB="63500"/>
                </a:tc>
              </a:tr>
              <a:tr h="1366598">
                <a:tc>
                  <a:txBody>
                    <a:bodyPr/>
                    <a:lstStyle/>
                    <a:p>
                      <a:pPr algn="just" rtl="0" fontAlgn="t">
                        <a:spcBef>
                          <a:spcPts val="0"/>
                        </a:spcBef>
                        <a:spcAft>
                          <a:spcPts val="0"/>
                        </a:spcAft>
                      </a:pPr>
                      <a:r>
                        <a:rPr lang="en-US" sz="1700" b="0" i="0" u="none" strike="noStrike">
                          <a:solidFill>
                            <a:srgbClr val="000000"/>
                          </a:solidFill>
                          <a:effectLst/>
                          <a:latin typeface="Gill Sans MT" panose="020B0502020104020203" pitchFamily="34" charset="0"/>
                        </a:rPr>
                        <a:t>1.</a:t>
                      </a:r>
                      <a:endParaRPr lang="en-US" sz="1700" b="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Mustard</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Alternaria blight</a:t>
                      </a:r>
                      <a:endParaRPr lang="en-US" sz="1700" b="0" dirty="0">
                        <a:effectLst/>
                        <a:latin typeface="Gill Sans MT" panose="020B0502020104020203" pitchFamily="34" charset="0"/>
                      </a:endParaRPr>
                    </a:p>
                  </a:txBody>
                  <a:tcPr marL="63500" marR="63500" marT="63500" marB="63500"/>
                </a:tc>
                <a:tc>
                  <a:txBody>
                    <a:bodyPr/>
                    <a:lstStyle/>
                    <a:p>
                      <a:pPr marL="0" indent="0" algn="just" rtl="0" fontAlgn="t">
                        <a:spcBef>
                          <a:spcPts val="0"/>
                        </a:spcBef>
                        <a:spcAft>
                          <a:spcPts val="0"/>
                        </a:spcAft>
                        <a:buFont typeface="Arial" panose="020B0604020202020204" pitchFamily="34" charset="0"/>
                        <a:buNone/>
                      </a:pPr>
                      <a:r>
                        <a:rPr lang="en-US" sz="1700" b="0" i="0" u="none" strike="noStrike" dirty="0">
                          <a:solidFill>
                            <a:srgbClr val="000000"/>
                          </a:solidFill>
                          <a:effectLst/>
                          <a:latin typeface="Gill Sans MT" panose="020B0502020104020203" pitchFamily="34" charset="0"/>
                        </a:rPr>
                        <a:t>Small circular brown spots</a:t>
                      </a:r>
                      <a:r>
                        <a:rPr lang="en-US" sz="1700" b="0" i="0" u="none" strike="noStrike" dirty="0">
                          <a:solidFill>
                            <a:schemeClr val="dk1"/>
                          </a:solidFill>
                          <a:effectLst/>
                          <a:latin typeface="Gill Sans MT" panose="020B0502020104020203" pitchFamily="34" charset="0"/>
                        </a:rPr>
                        <a:t>, </a:t>
                      </a:r>
                      <a:r>
                        <a:rPr lang="en-US" sz="1700" b="0" i="0" u="none" strike="noStrike" dirty="0">
                          <a:solidFill>
                            <a:srgbClr val="000000"/>
                          </a:solidFill>
                          <a:effectLst/>
                          <a:latin typeface="Gill Sans MT" panose="020B0502020104020203" pitchFamily="34" charset="0"/>
                        </a:rPr>
                        <a:t>Enlarge form concentric rings, cover large patches</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10 ml of SAAF in 20 </a:t>
                      </a:r>
                      <a:r>
                        <a:rPr lang="en-US" sz="1700" b="0" i="0" u="none" strike="noStrike" dirty="0" err="1">
                          <a:solidFill>
                            <a:srgbClr val="000000"/>
                          </a:solidFill>
                          <a:effectLst/>
                          <a:latin typeface="Gill Sans MT" panose="020B0502020104020203" pitchFamily="34" charset="0"/>
                        </a:rPr>
                        <a:t>litres</a:t>
                      </a:r>
                      <a:r>
                        <a:rPr lang="en-US" sz="1700" b="0" i="0" u="none" strike="noStrike" dirty="0">
                          <a:solidFill>
                            <a:srgbClr val="000000"/>
                          </a:solidFill>
                          <a:effectLst/>
                          <a:latin typeface="Gill Sans MT" panose="020B0502020104020203" pitchFamily="34" charset="0"/>
                        </a:rPr>
                        <a:t> of water.</a:t>
                      </a:r>
                      <a:endParaRPr lang="en-US" sz="1700" b="0" dirty="0">
                        <a:effectLst/>
                        <a:latin typeface="Gill Sans MT" panose="020B0502020104020203" pitchFamily="34" charset="0"/>
                      </a:endParaRPr>
                    </a:p>
                  </a:txBody>
                  <a:tcPr marL="63500" marR="63500" marT="63500" marB="63500"/>
                </a:tc>
                <a:tc>
                  <a:txBody>
                    <a:bodyPr/>
                    <a:lstStyle/>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Early sowing and deep ploughing.</a:t>
                      </a:r>
                      <a:endParaRPr lang="en-US" sz="1700" b="0" i="0" u="none" strike="noStrike" dirty="0">
                        <a:solidFill>
                          <a:schemeClr val="dk1"/>
                        </a:solidFill>
                        <a:effectLst/>
                        <a:latin typeface="Gill Sans MT" panose="020B0502020104020203" pitchFamily="34" charset="0"/>
                      </a:endParaRPr>
                    </a:p>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Weeding and maintenance of opt. plant population.</a:t>
                      </a:r>
                      <a:endParaRPr lang="en-US" sz="1700" b="0" dirty="0">
                        <a:effectLst/>
                        <a:latin typeface="Gill Sans MT" panose="020B0502020104020203" pitchFamily="34" charset="0"/>
                      </a:endParaRPr>
                    </a:p>
                  </a:txBody>
                  <a:tcPr marL="63500" marR="63500" marT="63500" marB="63500"/>
                </a:tc>
                <a:tc>
                  <a:txBody>
                    <a:bodyPr/>
                    <a:lstStyle/>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Deep summer ploughing</a:t>
                      </a:r>
                      <a:endParaRPr lang="en-US" sz="1700" b="0" i="0" u="none" strike="noStrike" dirty="0">
                        <a:solidFill>
                          <a:srgbClr val="000000"/>
                        </a:solidFill>
                        <a:effectLst/>
                        <a:latin typeface="Gill Sans MT" panose="020B0502020104020203" pitchFamily="34" charset="0"/>
                      </a:endParaRP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Hot water treatment at 50˚c for 20 min</a:t>
                      </a:r>
                      <a:endParaRPr lang="en-US" sz="1700" b="0" i="0" u="none" strike="noStrike" dirty="0">
                        <a:solidFill>
                          <a:srgbClr val="000000"/>
                        </a:solidFill>
                        <a:effectLst/>
                        <a:latin typeface="Gill Sans MT" panose="020B0502020104020203" pitchFamily="34" charset="0"/>
                      </a:endParaRP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Seed treatment with </a:t>
                      </a:r>
                      <a:r>
                        <a:rPr lang="en-US" sz="1700" b="0" i="0" u="none" strike="noStrike" dirty="0" err="1">
                          <a:solidFill>
                            <a:srgbClr val="000000"/>
                          </a:solidFill>
                          <a:effectLst/>
                          <a:latin typeface="Gill Sans MT" panose="020B0502020104020203" pitchFamily="34" charset="0"/>
                        </a:rPr>
                        <a:t>Captan</a:t>
                      </a:r>
                      <a:r>
                        <a:rPr lang="en-US" sz="1700" b="0" i="0" u="none" strike="noStrike" dirty="0">
                          <a:solidFill>
                            <a:srgbClr val="000000"/>
                          </a:solidFill>
                          <a:effectLst/>
                          <a:latin typeface="Gill Sans MT" panose="020B0502020104020203" pitchFamily="34" charset="0"/>
                        </a:rPr>
                        <a:t> /Thiram @2g/kg seed</a:t>
                      </a:r>
                      <a:endParaRPr lang="en-US" sz="1700" b="0" dirty="0">
                        <a:effectLst/>
                        <a:latin typeface="Gill Sans MT" panose="020B0502020104020203" pitchFamily="34" charset="0"/>
                      </a:endParaRPr>
                    </a:p>
                  </a:txBody>
                  <a:tcPr marL="63500" marR="63500" marT="63500" marB="63500"/>
                </a:tc>
              </a:tr>
              <a:tr h="2113346">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2.</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Wheat</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Loose smut </a:t>
                      </a:r>
                      <a:endParaRPr lang="en-US" sz="1700" b="0" dirty="0">
                        <a:effectLst/>
                        <a:latin typeface="Gill Sans MT" panose="020B0502020104020203" pitchFamily="34" charset="0"/>
                      </a:endParaRPr>
                    </a:p>
                  </a:txBody>
                  <a:tcPr marL="63500" marR="63500" marT="63500" marB="63500"/>
                </a:tc>
                <a:tc>
                  <a:txBody>
                    <a:bodyPr/>
                    <a:lstStyle/>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In affected </a:t>
                      </a:r>
                      <a:r>
                        <a:rPr lang="en-US" sz="1700" b="0" i="0" u="none" strike="noStrike" dirty="0" err="1">
                          <a:solidFill>
                            <a:srgbClr val="000000"/>
                          </a:solidFill>
                          <a:effectLst/>
                          <a:latin typeface="Gill Sans MT" panose="020B0502020104020203" pitchFamily="34" charset="0"/>
                        </a:rPr>
                        <a:t>spikelets</a:t>
                      </a:r>
                      <a:r>
                        <a:rPr lang="en-US" sz="1700" b="0" i="0" u="none" strike="noStrike" dirty="0">
                          <a:solidFill>
                            <a:srgbClr val="000000"/>
                          </a:solidFill>
                          <a:effectLst/>
                          <a:latin typeface="Gill Sans MT" panose="020B0502020104020203" pitchFamily="34" charset="0"/>
                        </a:rPr>
                        <a:t>, ears transformed into black powdery masses consisting of smut pores, packed under a thin membrane.</a:t>
                      </a:r>
                      <a:endParaRPr lang="en-US" sz="1700" b="0" i="0" u="none" strike="noStrike" dirty="0">
                        <a:solidFill>
                          <a:schemeClr val="dk1"/>
                        </a:solidFill>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Nothing</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Hot water treatment-soaking the seed in cold water for 4 </a:t>
                      </a:r>
                      <a:r>
                        <a:rPr lang="en-US" sz="1700" b="0" i="0" u="none" strike="noStrike" dirty="0" err="1">
                          <a:solidFill>
                            <a:srgbClr val="000000"/>
                          </a:solidFill>
                          <a:effectLst/>
                          <a:latin typeface="Gill Sans MT" panose="020B0502020104020203" pitchFamily="34" charset="0"/>
                        </a:rPr>
                        <a:t>hrs</a:t>
                      </a:r>
                      <a:r>
                        <a:rPr lang="en-US" sz="1700" b="0" i="0" u="none" strike="noStrike" dirty="0">
                          <a:solidFill>
                            <a:srgbClr val="000000"/>
                          </a:solidFill>
                          <a:effectLst/>
                          <a:latin typeface="Gill Sans MT" panose="020B0502020104020203" pitchFamily="34" charset="0"/>
                        </a:rPr>
                        <a:t> followed by dipping in hot water at 54-56˚c for 10 min</a:t>
                      </a:r>
                      <a:endParaRPr lang="en-US" sz="1700" b="0" dirty="0">
                        <a:effectLst/>
                        <a:latin typeface="Gill Sans MT" panose="020B0502020104020203" pitchFamily="34" charset="0"/>
                      </a:endParaRPr>
                    </a:p>
                  </a:txBody>
                  <a:tcPr marL="63500" marR="63500" marT="63500" marB="63500"/>
                </a:tc>
                <a:tc>
                  <a:txBody>
                    <a:bodyPr/>
                    <a:lstStyle/>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Resistant variety Kalyan </a:t>
                      </a:r>
                      <a:r>
                        <a:rPr lang="en-US" sz="1700" b="0" i="0" u="none" strike="noStrike" dirty="0" err="1">
                          <a:solidFill>
                            <a:srgbClr val="000000"/>
                          </a:solidFill>
                          <a:effectLst/>
                          <a:latin typeface="Gill Sans MT" panose="020B0502020104020203" pitchFamily="34" charset="0"/>
                        </a:rPr>
                        <a:t>sona</a:t>
                      </a:r>
                      <a:r>
                        <a:rPr lang="en-US" sz="1700" b="0" i="0" u="none" strike="noStrike" dirty="0">
                          <a:solidFill>
                            <a:srgbClr val="000000"/>
                          </a:solidFill>
                          <a:effectLst/>
                          <a:latin typeface="Gill Sans MT" panose="020B0502020104020203" pitchFamily="34" charset="0"/>
                        </a:rPr>
                        <a:t>, PV18 </a:t>
                      </a:r>
                      <a:endParaRPr lang="en-US" sz="1700" b="0" i="0" u="none" strike="noStrike" dirty="0">
                        <a:solidFill>
                          <a:srgbClr val="000000"/>
                        </a:solidFill>
                        <a:effectLst/>
                        <a:latin typeface="Gill Sans MT" panose="020B0502020104020203" pitchFamily="34" charset="0"/>
                      </a:endParaRP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Hot water treatment at 50˚c for 20 min.</a:t>
                      </a:r>
                      <a:endParaRPr lang="en-US" sz="1700" b="0" i="0" u="none" strike="noStrike" dirty="0">
                        <a:solidFill>
                          <a:schemeClr val="dk1"/>
                        </a:solidFill>
                        <a:effectLst/>
                        <a:latin typeface="Gill Sans MT" panose="020B0502020104020203" pitchFamily="34" charset="0"/>
                      </a:endParaRP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Solar heat treatment - seeds are soaked in water for 4 hours &amp; then spread in thin layer under blazing sun, when temp. rises 50˚c .</a:t>
                      </a:r>
                      <a:endParaRPr lang="en-US" sz="1700" b="0" i="0" u="none" strike="noStrike" dirty="0">
                        <a:solidFill>
                          <a:srgbClr val="000000"/>
                        </a:solidFill>
                        <a:effectLst/>
                        <a:latin typeface="Gill Sans MT" panose="020B0502020104020203" pitchFamily="34" charset="0"/>
                      </a:endParaRP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Seed treatment with </a:t>
                      </a:r>
                      <a:r>
                        <a:rPr lang="en-US" sz="1700" b="0" i="0" u="none" strike="noStrike" dirty="0" err="1">
                          <a:solidFill>
                            <a:srgbClr val="000000"/>
                          </a:solidFill>
                          <a:effectLst/>
                          <a:latin typeface="Gill Sans MT" panose="020B0502020104020203" pitchFamily="34" charset="0"/>
                        </a:rPr>
                        <a:t>vitavax</a:t>
                      </a:r>
                      <a:r>
                        <a:rPr lang="en-US" sz="1700" b="0" i="0" u="none" strike="noStrike" dirty="0">
                          <a:solidFill>
                            <a:srgbClr val="000000"/>
                          </a:solidFill>
                          <a:effectLst/>
                          <a:latin typeface="Gill Sans MT" panose="020B0502020104020203" pitchFamily="34" charset="0"/>
                        </a:rPr>
                        <a:t> @2-2.5 g/kg seed</a:t>
                      </a:r>
                      <a:endParaRPr lang="en-US" sz="1700" b="0" dirty="0">
                        <a:effectLst/>
                        <a:latin typeface="Gill Sans MT" panose="020B0502020104020203" pitchFamily="34" charset="0"/>
                      </a:endParaRPr>
                    </a:p>
                  </a:txBody>
                  <a:tcPr marL="63500" marR="63500" marT="63500" marB="63500"/>
                </a:tc>
              </a:tr>
              <a:tr h="1641776">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3.</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Potato</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Common scab</a:t>
                      </a:r>
                      <a:endParaRPr lang="en-US" sz="1700" b="0" dirty="0">
                        <a:effectLst/>
                        <a:latin typeface="Gill Sans MT" panose="020B0502020104020203" pitchFamily="34" charset="0"/>
                      </a:endParaRPr>
                    </a:p>
                  </a:txBody>
                  <a:tcPr marL="63500" marR="63500" marT="63500" marB="63500"/>
                </a:tc>
                <a:tc>
                  <a:txBody>
                    <a:bodyPr/>
                    <a:lstStyle/>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Small brownish, slightly raised spots on tuber coalesce &amp; become corky</a:t>
                      </a:r>
                      <a:endParaRPr lang="en-US" sz="1700" b="0" dirty="0">
                        <a:effectLst/>
                        <a:latin typeface="Gill Sans MT" panose="020B0502020104020203" pitchFamily="34" charset="0"/>
                      </a:endParaRPr>
                    </a:p>
                  </a:txBody>
                  <a:tcPr marL="63500" marR="63500" marT="63500" marB="63500"/>
                </a:tc>
                <a:tc>
                  <a:txBody>
                    <a:bodyPr/>
                    <a:lstStyle/>
                    <a:p>
                      <a:pPr algn="just" rtl="0" fontAlgn="t">
                        <a:spcBef>
                          <a:spcPts val="0"/>
                        </a:spcBef>
                        <a:spcAft>
                          <a:spcPts val="0"/>
                        </a:spcAft>
                      </a:pPr>
                      <a:r>
                        <a:rPr lang="en-US" sz="1700" b="0" i="0" u="none" strike="noStrike" dirty="0">
                          <a:solidFill>
                            <a:srgbClr val="000000"/>
                          </a:solidFill>
                          <a:effectLst/>
                          <a:latin typeface="Gill Sans MT" panose="020B0502020104020203" pitchFamily="34" charset="0"/>
                        </a:rPr>
                        <a:t>Nothing</a:t>
                      </a:r>
                      <a:endParaRPr lang="en-US" sz="1700" b="0" dirty="0">
                        <a:effectLst/>
                        <a:latin typeface="Gill Sans MT" panose="020B0502020104020203" pitchFamily="34" charset="0"/>
                      </a:endParaRPr>
                    </a:p>
                  </a:txBody>
                  <a:tcPr marL="63500" marR="63500" marT="63500" marB="63500"/>
                </a:tc>
                <a:tc>
                  <a:txBody>
                    <a:bodyPr/>
                    <a:lstStyle/>
                    <a:p>
                      <a:pPr marL="171450" indent="-1714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Crop rotation with non host plant (for 4 years)</a:t>
                      </a:r>
                      <a:endParaRPr lang="en-US" sz="1700" b="0" i="0" u="none" strike="noStrike" dirty="0">
                        <a:solidFill>
                          <a:schemeClr val="dk1"/>
                        </a:solidFill>
                        <a:effectLst/>
                        <a:latin typeface="Gill Sans MT" panose="020B0502020104020203" pitchFamily="34" charset="0"/>
                      </a:endParaRPr>
                    </a:p>
                    <a:p>
                      <a:pPr marL="171450" indent="-171450" algn="just" rtl="0" fontAlgn="t">
                        <a:spcBef>
                          <a:spcPts val="0"/>
                        </a:spcBef>
                        <a:spcAft>
                          <a:spcPts val="0"/>
                        </a:spcAft>
                        <a:buFont typeface="Arial" panose="020B0604020202020204" pitchFamily="34" charset="0"/>
                        <a:buChar char="•"/>
                      </a:pPr>
                      <a:r>
                        <a:rPr lang="en-US" sz="1700" b="0" i="0" u="none" strike="noStrike" dirty="0">
                          <a:solidFill>
                            <a:schemeClr val="dk1"/>
                          </a:solidFill>
                          <a:effectLst/>
                          <a:latin typeface="Gill Sans MT" panose="020B0502020104020203" pitchFamily="34" charset="0"/>
                        </a:rPr>
                        <a:t>U</a:t>
                      </a:r>
                      <a:r>
                        <a:rPr lang="en-US" sz="1700" b="0" i="0" u="none" strike="noStrike" dirty="0">
                          <a:solidFill>
                            <a:srgbClr val="000000"/>
                          </a:solidFill>
                          <a:effectLst/>
                          <a:latin typeface="Gill Sans MT" panose="020B0502020104020203" pitchFamily="34" charset="0"/>
                        </a:rPr>
                        <a:t>se acidic fertilizer like Calcium ammonium nitrate</a:t>
                      </a:r>
                      <a:endParaRPr lang="en-US" sz="1700" b="0" dirty="0">
                        <a:effectLst/>
                        <a:latin typeface="Gill Sans MT" panose="020B0502020104020203" pitchFamily="34" charset="0"/>
                      </a:endParaRPr>
                    </a:p>
                  </a:txBody>
                  <a:tcPr marL="63500" marR="63500" marT="63500" marB="63500"/>
                </a:tc>
                <a:tc>
                  <a:txBody>
                    <a:bodyPr/>
                    <a:lstStyle/>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Crop rotation with non host plant (wheat, legumes)</a:t>
                      </a:r>
                      <a:endParaRPr lang="en-US" sz="1700" b="0" i="0" u="none" strike="noStrike" dirty="0">
                        <a:solidFill>
                          <a:schemeClr val="dk1"/>
                        </a:solidFill>
                        <a:effectLst/>
                        <a:latin typeface="Gill Sans MT" panose="020B0502020104020203" pitchFamily="34" charset="0"/>
                      </a:endParaRP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rgbClr val="000000"/>
                          </a:solidFill>
                          <a:effectLst/>
                          <a:latin typeface="Gill Sans MT" panose="020B0502020104020203" pitchFamily="34" charset="0"/>
                        </a:rPr>
                        <a:t>Crop manuring with green gram or sun hemp in kharif.</a:t>
                      </a:r>
                      <a:r>
                        <a:rPr lang="en-US" sz="1700" b="0" i="0" u="none" strike="noStrike" dirty="0">
                          <a:solidFill>
                            <a:schemeClr val="dk1"/>
                          </a:solidFill>
                          <a:effectLst/>
                          <a:latin typeface="Gill Sans MT" panose="020B0502020104020203" pitchFamily="34" charset="0"/>
                        </a:rPr>
                        <a:t> </a:t>
                      </a:r>
                      <a:endParaRPr lang="en-US" sz="1700" b="0" i="0" u="none" strike="noStrike" dirty="0">
                        <a:solidFill>
                          <a:schemeClr val="dk1"/>
                        </a:solidFill>
                        <a:effectLst/>
                        <a:latin typeface="Gill Sans MT" panose="020B0502020104020203" pitchFamily="34" charset="0"/>
                      </a:endParaRPr>
                    </a:p>
                    <a:p>
                      <a:pPr marL="285750" indent="-285750" algn="just" rtl="0" fontAlgn="t">
                        <a:spcBef>
                          <a:spcPts val="0"/>
                        </a:spcBef>
                        <a:spcAft>
                          <a:spcPts val="0"/>
                        </a:spcAft>
                        <a:buFont typeface="Arial" panose="020B0604020202020204" pitchFamily="34" charset="0"/>
                        <a:buChar char="•"/>
                      </a:pPr>
                      <a:r>
                        <a:rPr lang="en-US" sz="1700" b="0" i="0" u="none" strike="noStrike" dirty="0">
                          <a:solidFill>
                            <a:schemeClr val="dk1"/>
                          </a:solidFill>
                          <a:effectLst/>
                          <a:latin typeface="Gill Sans MT" panose="020B0502020104020203" pitchFamily="34" charset="0"/>
                        </a:rPr>
                        <a:t>H</a:t>
                      </a:r>
                      <a:r>
                        <a:rPr lang="en-US" sz="1700" b="0" i="0" u="none" strike="noStrike" dirty="0">
                          <a:solidFill>
                            <a:srgbClr val="000000"/>
                          </a:solidFill>
                          <a:effectLst/>
                          <a:latin typeface="Gill Sans MT" panose="020B0502020104020203" pitchFamily="34" charset="0"/>
                        </a:rPr>
                        <a:t>old PH at about 5.3 by adding Sulphur</a:t>
                      </a:r>
                      <a:endParaRPr lang="en-US" sz="1700" b="0" dirty="0">
                        <a:effectLst/>
                        <a:latin typeface="Gill Sans MT" panose="020B0502020104020203" pitchFamily="34" charset="0"/>
                      </a:endParaRPr>
                    </a:p>
                  </a:txBody>
                  <a:tcPr marL="63500" marR="63500" marT="63500" marB="6350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holding a sign&#10;&#10;Description automatically generated with medium confidence"/>
          <p:cNvPicPr>
            <a:picLocks noChangeAspect="1"/>
          </p:cNvPicPr>
          <p:nvPr/>
        </p:nvPicPr>
        <p:blipFill rotWithShape="1">
          <a:blip r:embed="rId1">
            <a:extLst>
              <a:ext uri="{28A0092B-C50C-407E-A947-70E740481C1C}">
                <a14:useLocalDpi xmlns:a14="http://schemas.microsoft.com/office/drawing/2010/main" val="0"/>
              </a:ext>
            </a:extLst>
          </a:blip>
          <a:srcRect t="5436"/>
          <a:stretch>
            <a:fillRect/>
          </a:stretch>
        </p:blipFill>
        <p:spPr>
          <a:xfrm>
            <a:off x="2522358" y="10"/>
            <a:ext cx="9669642" cy="6857990"/>
          </a:xfrm>
          <a:prstGeom prst="rect">
            <a:avLst/>
          </a:prstGeom>
        </p:spPr>
      </p:pic>
      <p:sp>
        <p:nvSpPr>
          <p:cNvPr id="16" name="Rectangle 15"/>
          <p:cNvSpPr>
            <a:spLocks noGrp="1" noRot="1" noChangeAspect="1" noMove="1" noResize="1" noEditPoints="1" noAdjustHandles="1" noChangeArrowheads="1" noChangeShapeType="1" noTextEdit="1"/>
          </p:cNvSpPr>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8479" y="1889759"/>
            <a:ext cx="4699000" cy="2428875"/>
          </a:xfrm>
          <a:prstGeom prst="rect">
            <a:avLst/>
          </a:prstGeom>
          <a:noFill/>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5200" b="1" cap="none" spc="0" dirty="0">
                <a:ln w="22225">
                  <a:solidFill>
                    <a:schemeClr val="accent2"/>
                  </a:solidFill>
                  <a:prstDash val="solid"/>
                </a:ln>
                <a:effectLst/>
                <a:latin typeface="+mj-lt"/>
                <a:ea typeface="+mj-ea"/>
                <a:cs typeface="+mj-cs"/>
              </a:rPr>
              <a:t>Agricultural</a:t>
            </a:r>
            <a:endParaRPr lang="en-US" sz="5200" b="1" cap="none" spc="0" dirty="0">
              <a:ln w="22225">
                <a:solidFill>
                  <a:schemeClr val="accent2"/>
                </a:solidFill>
                <a:prstDash val="solid"/>
              </a:ln>
              <a:effectLst/>
              <a:latin typeface="+mj-lt"/>
              <a:ea typeface="+mj-ea"/>
              <a:cs typeface="+mj-cs"/>
            </a:endParaRPr>
          </a:p>
          <a:p>
            <a:pPr marL="0" marR="0" lvl="0" indent="0" fontAlgn="auto">
              <a:lnSpc>
                <a:spcPct val="90000"/>
              </a:lnSpc>
              <a:spcBef>
                <a:spcPct val="0"/>
              </a:spcBef>
              <a:spcAft>
                <a:spcPts val="600"/>
              </a:spcAft>
              <a:buClrTx/>
              <a:buSzTx/>
              <a:defRPr/>
            </a:pPr>
            <a:r>
              <a:rPr lang="en-US" sz="5200" b="1" cap="none" spc="0" dirty="0">
                <a:ln w="22225">
                  <a:solidFill>
                    <a:schemeClr val="accent2"/>
                  </a:solidFill>
                  <a:prstDash val="solid"/>
                </a:ln>
                <a:effectLst/>
                <a:latin typeface="+mj-lt"/>
                <a:ea typeface="+mj-ea"/>
                <a:cs typeface="+mj-cs"/>
              </a:rPr>
              <a:t>Extension</a:t>
            </a:r>
            <a:endParaRPr lang="en-US" sz="5200" b="1" cap="none" spc="0" dirty="0">
              <a:ln w="22225">
                <a:solidFill>
                  <a:schemeClr val="accent2"/>
                </a:solidFill>
                <a:prstDash val="solid"/>
              </a:ln>
              <a:effectLst/>
              <a:latin typeface="+mj-lt"/>
              <a:ea typeface="+mj-ea"/>
              <a:cs typeface="+mj-cs"/>
            </a:endParaRPr>
          </a:p>
          <a:p>
            <a:pPr marL="0" marR="0" lvl="0" indent="0" fontAlgn="auto">
              <a:lnSpc>
                <a:spcPct val="90000"/>
              </a:lnSpc>
              <a:spcBef>
                <a:spcPct val="0"/>
              </a:spcBef>
              <a:spcAft>
                <a:spcPts val="600"/>
              </a:spcAft>
              <a:buClrTx/>
              <a:buSzTx/>
              <a:defRPr/>
            </a:pPr>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kumimoji="0" lang="en-US" sz="5400" b="1" i="0" u="none" strike="noStrike" cap="none" spc="0" normalizeH="0" baseline="0" noProof="0" dirty="0">
              <a:ln>
                <a:noFill/>
              </a:ln>
              <a:effectLst/>
              <a:uLnTx/>
              <a:uFillTx/>
              <a:latin typeface="+mj-lt"/>
              <a:ea typeface="+mj-ea"/>
              <a:cs typeface="+mj-cs"/>
            </a:endParaRPr>
          </a:p>
        </p:txBody>
      </p:sp>
      <p:sp>
        <p:nvSpPr>
          <p:cNvPr id="10" name="Rectangle 9"/>
          <p:cNvSpPr/>
          <p:nvPr/>
        </p:nvSpPr>
        <p:spPr>
          <a:xfrm>
            <a:off x="0" y="0"/>
            <a:ext cx="12192000" cy="685799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6" y="29419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Common details of farmer</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aphicFrame>
        <p:nvGraphicFramePr>
          <p:cNvPr id="8" name="Table 8"/>
          <p:cNvGraphicFramePr>
            <a:graphicFrameLocks noGrp="1"/>
          </p:cNvGraphicFramePr>
          <p:nvPr/>
        </p:nvGraphicFramePr>
        <p:xfrm>
          <a:off x="703580" y="1002081"/>
          <a:ext cx="10784838" cy="5721964"/>
        </p:xfrm>
        <a:graphic>
          <a:graphicData uri="http://schemas.openxmlformats.org/drawingml/2006/table">
            <a:tbl>
              <a:tblPr firstRow="1" bandRow="1">
                <a:tableStyleId>{5C22544A-7EE6-4342-B048-85BDC9FD1C3A}</a:tableStyleId>
              </a:tblPr>
              <a:tblGrid>
                <a:gridCol w="1297939"/>
                <a:gridCol w="2311400"/>
                <a:gridCol w="711200"/>
                <a:gridCol w="1061720"/>
                <a:gridCol w="1168400"/>
                <a:gridCol w="2581543"/>
                <a:gridCol w="1652636"/>
              </a:tblGrid>
              <a:tr h="683777">
                <a:tc>
                  <a:txBody>
                    <a:bodyPr/>
                    <a:lstStyle/>
                    <a:p>
                      <a:pPr algn="ctr" rtl="0" fontAlgn="t">
                        <a:spcBef>
                          <a:spcPts val="0"/>
                        </a:spcBef>
                        <a:spcAft>
                          <a:spcPts val="0"/>
                        </a:spcAft>
                      </a:pPr>
                      <a:r>
                        <a:rPr lang="en-US" sz="2000" b="1" i="0" u="none" strike="noStrike" dirty="0">
                          <a:solidFill>
                            <a:srgbClr val="000000"/>
                          </a:solidFill>
                          <a:effectLst/>
                          <a:latin typeface="Gill Sans MT" panose="020B0502020104020203" pitchFamily="34" charset="0"/>
                        </a:rPr>
                        <a:t>SI. No.</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a:solidFill>
                            <a:srgbClr val="000000"/>
                          </a:solidFill>
                          <a:effectLst/>
                          <a:latin typeface="Gill Sans MT" panose="020B0502020104020203" pitchFamily="34" charset="0"/>
                        </a:rPr>
                        <a:t>Name</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dirty="0">
                          <a:solidFill>
                            <a:srgbClr val="000000"/>
                          </a:solidFill>
                          <a:effectLst/>
                          <a:latin typeface="Gill Sans MT" panose="020B0502020104020203" pitchFamily="34" charset="0"/>
                        </a:rPr>
                        <a:t>Age </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dirty="0">
                          <a:solidFill>
                            <a:srgbClr val="000000"/>
                          </a:solidFill>
                          <a:effectLst/>
                          <a:latin typeface="Gill Sans MT" panose="020B0502020104020203" pitchFamily="34" charset="0"/>
                        </a:rPr>
                        <a:t>Area (ha)</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a:solidFill>
                            <a:srgbClr val="000000"/>
                          </a:solidFill>
                          <a:effectLst/>
                          <a:latin typeface="Gill Sans MT" panose="020B0502020104020203" pitchFamily="34" charset="0"/>
                        </a:rPr>
                        <a:t>Gender</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a:solidFill>
                            <a:srgbClr val="000000"/>
                          </a:solidFill>
                          <a:effectLst/>
                          <a:latin typeface="Gill Sans MT" panose="020B0502020104020203" pitchFamily="34" charset="0"/>
                        </a:rPr>
                        <a:t>Educational qualification</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1" i="0" u="none" strike="noStrike">
                          <a:solidFill>
                            <a:srgbClr val="000000"/>
                          </a:solidFill>
                          <a:effectLst/>
                          <a:latin typeface="Gill Sans MT" panose="020B0502020104020203" pitchFamily="34" charset="0"/>
                        </a:rPr>
                        <a:t>Caste</a:t>
                      </a:r>
                      <a:endParaRPr lang="en-US" sz="2000">
                        <a:effectLst/>
                        <a:latin typeface="Gill Sans MT" panose="020B0502020104020203" pitchFamily="34" charset="0"/>
                      </a:endParaRPr>
                    </a:p>
                  </a:txBody>
                  <a:tcPr marL="68580" marR="68580"/>
                </a:tc>
              </a:tr>
              <a:tr h="437366">
                <a:tc>
                  <a:txBody>
                    <a:bodyPr/>
                    <a:lstStyle/>
                    <a:p>
                      <a:pPr algn="ctr" rtl="0" fontAlgn="base">
                        <a:spcBef>
                          <a:spcPts val="0"/>
                        </a:spcBef>
                        <a:spcAft>
                          <a:spcPts val="0"/>
                        </a:spcAft>
                        <a:buFont typeface="+mj-lt"/>
                        <a:buAutoNum type="arabicPeriod"/>
                      </a:pPr>
                      <a:r>
                        <a:rPr lang="en-US" sz="2000" b="0" i="0" u="none" strike="noStrike" dirty="0">
                          <a:solidFill>
                            <a:srgbClr val="000000"/>
                          </a:solidFill>
                          <a:effectLst/>
                          <a:latin typeface="Gill Sans MT" panose="020B0502020104020203" pitchFamily="34" charset="0"/>
                        </a:rPr>
                        <a:t> </a:t>
                      </a:r>
                      <a:endParaRPr lang="en-US" sz="2000" b="0" i="0" u="none" strike="noStrike" dirty="0">
                        <a:solidFill>
                          <a:srgbClr val="000000"/>
                        </a:solidFill>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Sintu Kumar</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27</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0.107</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matriculation</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OBC</a:t>
                      </a:r>
                      <a:endParaRPr lang="en-US" sz="2000">
                        <a:effectLst/>
                        <a:latin typeface="Gill Sans MT" panose="020B0502020104020203" pitchFamily="34" charset="0"/>
                      </a:endParaRPr>
                    </a:p>
                  </a:txBody>
                  <a:tcPr marL="68580" marR="68580"/>
                </a:tc>
              </a:tr>
              <a:tr h="402222">
                <a:tc>
                  <a:txBody>
                    <a:bodyPr/>
                    <a:lstStyle/>
                    <a:p>
                      <a:pPr algn="ctr" rtl="0" fontAlgn="base">
                        <a:spcBef>
                          <a:spcPts val="0"/>
                        </a:spcBef>
                        <a:spcAft>
                          <a:spcPts val="0"/>
                        </a:spcAft>
                        <a:buFont typeface="+mj-lt"/>
                        <a:buAutoNum type="arabicPeriod" startAt="2"/>
                      </a:pPr>
                      <a:r>
                        <a:rPr lang="en-US" sz="2000" b="0" i="0" u="none" strike="noStrike" dirty="0">
                          <a:solidFill>
                            <a:srgbClr val="000000"/>
                          </a:solidFill>
                          <a:effectLst/>
                          <a:latin typeface="Gill Sans MT" panose="020B0502020104020203" pitchFamily="34" charset="0"/>
                        </a:rPr>
                        <a:t> </a:t>
                      </a:r>
                      <a:endParaRPr lang="en-US" sz="2000" b="0" i="0" u="none" strike="noStrike" dirty="0">
                        <a:solidFill>
                          <a:srgbClr val="000000"/>
                        </a:solidFill>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Bhawani Devi</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40</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0.144</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Female </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Can read and write only</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OBC</a:t>
                      </a:r>
                      <a:endParaRPr lang="en-US" sz="2000">
                        <a:effectLst/>
                        <a:latin typeface="Gill Sans MT" panose="020B0502020104020203" pitchFamily="34" charset="0"/>
                      </a:endParaRPr>
                    </a:p>
                  </a:txBody>
                  <a:tcPr marL="68580" marR="68580"/>
                </a:tc>
              </a:tr>
              <a:tr h="487200">
                <a:tc>
                  <a:txBody>
                    <a:bodyPr/>
                    <a:lstStyle/>
                    <a:p>
                      <a:pPr algn="ctr" rtl="0" fontAlgn="base">
                        <a:spcBef>
                          <a:spcPts val="0"/>
                        </a:spcBef>
                        <a:spcAft>
                          <a:spcPts val="0"/>
                        </a:spcAft>
                        <a:buFont typeface="+mj-lt"/>
                        <a:buAutoNum type="arabicPeriod" startAt="3"/>
                      </a:pPr>
                      <a:r>
                        <a:rPr lang="en-US" sz="2000" b="0" i="0" u="none" strike="noStrike" dirty="0">
                          <a:solidFill>
                            <a:srgbClr val="000000"/>
                          </a:solidFill>
                          <a:effectLst/>
                          <a:latin typeface="Gill Sans MT" panose="020B0502020104020203" pitchFamily="34" charset="0"/>
                        </a:rPr>
                        <a:t> </a:t>
                      </a:r>
                      <a:endParaRPr lang="en-US" sz="2000" b="0" i="0" u="none" strike="noStrike" dirty="0">
                        <a:solidFill>
                          <a:srgbClr val="000000"/>
                        </a:solidFill>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err="1">
                          <a:solidFill>
                            <a:srgbClr val="000000"/>
                          </a:solidFill>
                          <a:effectLst/>
                          <a:latin typeface="Gill Sans MT" panose="020B0502020104020203" pitchFamily="34" charset="0"/>
                        </a:rPr>
                        <a:t>Hardev</a:t>
                      </a:r>
                      <a:r>
                        <a:rPr lang="en-US" sz="2000" b="0" i="0" u="none" strike="noStrike" dirty="0">
                          <a:solidFill>
                            <a:srgbClr val="000000"/>
                          </a:solidFill>
                          <a:effectLst/>
                          <a:latin typeface="Gill Sans MT" panose="020B0502020104020203" pitchFamily="34" charset="0"/>
                        </a:rPr>
                        <a:t> Mandal </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55</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0.92</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8</a:t>
                      </a:r>
                      <a:r>
                        <a:rPr lang="en-US" sz="2000" b="0" i="0" u="none" strike="noStrike" baseline="30000">
                          <a:solidFill>
                            <a:srgbClr val="000000"/>
                          </a:solidFill>
                          <a:effectLst/>
                          <a:latin typeface="Gill Sans MT" panose="020B0502020104020203" pitchFamily="34" charset="0"/>
                        </a:rPr>
                        <a:t>th</a:t>
                      </a:r>
                      <a:r>
                        <a:rPr lang="en-US" sz="2000" b="0" i="0" u="none" strike="noStrike">
                          <a:solidFill>
                            <a:srgbClr val="000000"/>
                          </a:solidFill>
                          <a:effectLst/>
                          <a:latin typeface="Gill Sans MT" panose="020B0502020104020203" pitchFamily="34" charset="0"/>
                        </a:rPr>
                        <a:t> pass</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tr>
              <a:tr h="439993">
                <a:tc>
                  <a:txBody>
                    <a:bodyPr/>
                    <a:lstStyle/>
                    <a:p>
                      <a:pPr algn="ctr" rtl="0" fontAlgn="base">
                        <a:spcBef>
                          <a:spcPts val="0"/>
                        </a:spcBef>
                        <a:spcAft>
                          <a:spcPts val="0"/>
                        </a:spcAft>
                        <a:buFont typeface="+mj-lt"/>
                        <a:buAutoNum type="arabicPeriod" startAt="4"/>
                      </a:pPr>
                      <a:r>
                        <a:rPr lang="en-US" sz="2000" b="0" i="0" u="none" strike="noStrike" dirty="0">
                          <a:solidFill>
                            <a:srgbClr val="000000"/>
                          </a:solidFill>
                          <a:effectLst/>
                          <a:latin typeface="Gill Sans MT" panose="020B0502020104020203" pitchFamily="34" charset="0"/>
                        </a:rPr>
                        <a:t> </a:t>
                      </a:r>
                      <a:endParaRPr lang="en-US" sz="2000" b="0" i="0" u="none" strike="noStrike" dirty="0">
                        <a:solidFill>
                          <a:srgbClr val="000000"/>
                        </a:solidFill>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Shrikant Mandal</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58</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0.28</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8</a:t>
                      </a:r>
                      <a:r>
                        <a:rPr lang="en-US" sz="2000" b="0" i="0" u="none" strike="noStrike" baseline="30000">
                          <a:solidFill>
                            <a:srgbClr val="000000"/>
                          </a:solidFill>
                          <a:effectLst/>
                          <a:latin typeface="Gill Sans MT" panose="020B0502020104020203" pitchFamily="34" charset="0"/>
                        </a:rPr>
                        <a:t>th</a:t>
                      </a:r>
                      <a:r>
                        <a:rPr lang="en-US" sz="2000" b="0" i="0" u="none" strike="noStrike">
                          <a:solidFill>
                            <a:srgbClr val="000000"/>
                          </a:solidFill>
                          <a:effectLst/>
                          <a:latin typeface="Gill Sans MT" panose="020B0502020104020203" pitchFamily="34" charset="0"/>
                        </a:rPr>
                        <a:t> Pass</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tr>
              <a:tr h="427450">
                <a:tc>
                  <a:txBody>
                    <a:bodyPr/>
                    <a:lstStyle/>
                    <a:p>
                      <a:pPr algn="ctr" rtl="0" fontAlgn="base">
                        <a:spcBef>
                          <a:spcPts val="0"/>
                        </a:spcBef>
                        <a:spcAft>
                          <a:spcPts val="0"/>
                        </a:spcAft>
                        <a:buFont typeface="+mj-lt"/>
                        <a:buAutoNum type="arabicPeriod" startAt="5"/>
                      </a:pPr>
                      <a:r>
                        <a:rPr lang="en-US" sz="2000" b="0" i="0" u="none" strike="noStrike" dirty="0">
                          <a:solidFill>
                            <a:srgbClr val="000000"/>
                          </a:solidFill>
                          <a:effectLst/>
                          <a:latin typeface="Gill Sans MT" panose="020B0502020104020203" pitchFamily="34" charset="0"/>
                        </a:rPr>
                        <a:t> </a:t>
                      </a:r>
                      <a:endParaRPr lang="en-US" sz="2000" b="0" i="0" u="none" strike="noStrike" dirty="0">
                        <a:solidFill>
                          <a:srgbClr val="000000"/>
                        </a:solidFill>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Dhananjay Vaidh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56</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0.46</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Can read and write only</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tr>
              <a:tr h="447169">
                <a:tc>
                  <a:txBody>
                    <a:bodyPr/>
                    <a:lstStyle/>
                    <a:p>
                      <a:pPr algn="ctr" rtl="0" fontAlgn="base">
                        <a:spcBef>
                          <a:spcPts val="0"/>
                        </a:spcBef>
                        <a:spcAft>
                          <a:spcPts val="0"/>
                        </a:spcAft>
                        <a:buFont typeface="+mj-lt"/>
                        <a:buAutoNum type="arabicPeriod" startAt="6"/>
                      </a:pPr>
                      <a:r>
                        <a:rPr lang="en-US" sz="2000" b="0" i="0" u="none" strike="noStrike" dirty="0">
                          <a:solidFill>
                            <a:srgbClr val="000000"/>
                          </a:solidFill>
                          <a:effectLst/>
                          <a:latin typeface="Gill Sans MT" panose="020B0502020104020203" pitchFamily="34" charset="0"/>
                        </a:rPr>
                        <a:t> </a:t>
                      </a:r>
                      <a:endParaRPr lang="en-US" sz="2000" b="0" i="0" u="none" strike="noStrike" dirty="0">
                        <a:solidFill>
                          <a:srgbClr val="000000"/>
                        </a:solidFill>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Basant Mandal</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60</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0.20</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Male</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Can read and write only</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tr>
              <a:tr h="428174">
                <a:tc>
                  <a:txBody>
                    <a:bodyPr/>
                    <a:lstStyle/>
                    <a:p>
                      <a:pPr algn="ctr" rtl="0" fontAlgn="base">
                        <a:spcBef>
                          <a:spcPts val="0"/>
                        </a:spcBef>
                        <a:spcAft>
                          <a:spcPts val="0"/>
                        </a:spcAft>
                        <a:buFont typeface="+mj-lt"/>
                        <a:buAutoNum type="arabicPeriod" startAt="7"/>
                      </a:pPr>
                      <a:r>
                        <a:rPr lang="en-US" sz="2000" b="0" i="0" u="none" strike="noStrike" dirty="0">
                          <a:solidFill>
                            <a:srgbClr val="000000"/>
                          </a:solidFill>
                          <a:effectLst/>
                          <a:latin typeface="Gill Sans MT" panose="020B0502020104020203" pitchFamily="34" charset="0"/>
                        </a:rPr>
                        <a:t> </a:t>
                      </a:r>
                      <a:endParaRPr lang="en-US" sz="2000" b="0" i="0" u="none" strike="noStrike" dirty="0">
                        <a:solidFill>
                          <a:srgbClr val="000000"/>
                        </a:solidFill>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Shri Sitaram Vaidh</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47</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0.46</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Male</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Graduate</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tr>
              <a:tr h="493063">
                <a:tc>
                  <a:txBody>
                    <a:bodyPr/>
                    <a:lstStyle/>
                    <a:p>
                      <a:pPr algn="ctr" rtl="0" fontAlgn="base">
                        <a:spcBef>
                          <a:spcPts val="0"/>
                        </a:spcBef>
                        <a:spcAft>
                          <a:spcPts val="0"/>
                        </a:spcAft>
                        <a:buFont typeface="+mj-lt"/>
                        <a:buAutoNum type="arabicPeriod" startAt="8"/>
                      </a:pPr>
                      <a:r>
                        <a:rPr lang="en-US" sz="2000" b="0" i="0" u="none" strike="noStrike" dirty="0">
                          <a:solidFill>
                            <a:srgbClr val="000000"/>
                          </a:solidFill>
                          <a:effectLst/>
                          <a:latin typeface="Gill Sans MT" panose="020B0502020104020203" pitchFamily="34" charset="0"/>
                        </a:rPr>
                        <a:t> </a:t>
                      </a:r>
                      <a:endParaRPr lang="en-US" sz="2000" b="0" i="0" u="none" strike="noStrike" dirty="0">
                        <a:solidFill>
                          <a:srgbClr val="000000"/>
                        </a:solidFill>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Chandan Kumar</a:t>
                      </a:r>
                      <a:r>
                        <a:rPr lang="en-US" sz="2000" b="0" i="0" u="none" strike="noStrike" dirty="0">
                          <a:solidFill>
                            <a:schemeClr val="dk1"/>
                          </a:solidFill>
                          <a:effectLst/>
                          <a:latin typeface="Gill Sans MT" panose="020B0502020104020203" pitchFamily="34" charset="0"/>
                        </a:rPr>
                        <a:t> </a:t>
                      </a:r>
                      <a:r>
                        <a:rPr lang="en-US" sz="2000" b="0" i="0" u="none" strike="noStrike" dirty="0" err="1">
                          <a:solidFill>
                            <a:srgbClr val="000000"/>
                          </a:solidFill>
                          <a:effectLst/>
                          <a:latin typeface="Gill Sans MT" panose="020B0502020104020203" pitchFamily="34" charset="0"/>
                        </a:rPr>
                        <a:t>Vaid</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28</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0.46</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Intermediate</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tr>
              <a:tr h="632008">
                <a:tc>
                  <a:txBody>
                    <a:bodyPr/>
                    <a:lstStyle/>
                    <a:p>
                      <a:pPr algn="ctr" rtl="0" fontAlgn="base">
                        <a:spcBef>
                          <a:spcPts val="0"/>
                        </a:spcBef>
                        <a:spcAft>
                          <a:spcPts val="0"/>
                        </a:spcAft>
                        <a:buFont typeface="+mj-lt"/>
                        <a:buAutoNum type="arabicPeriod" startAt="9"/>
                      </a:pPr>
                      <a:r>
                        <a:rPr lang="en-US" sz="2000" b="0" i="0" u="none" strike="noStrike" dirty="0">
                          <a:solidFill>
                            <a:srgbClr val="000000"/>
                          </a:solidFill>
                          <a:effectLst/>
                          <a:latin typeface="Gill Sans MT" panose="020B0502020104020203" pitchFamily="34" charset="0"/>
                        </a:rPr>
                        <a:t> </a:t>
                      </a:r>
                      <a:endParaRPr lang="en-US" sz="2000" b="0" i="0" u="none" strike="noStrike" dirty="0">
                        <a:solidFill>
                          <a:srgbClr val="000000"/>
                        </a:solidFill>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Chakardhar Manjhi</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60</a:t>
                      </a:r>
                      <a:endParaRPr lang="en-US" sz="2000" dirty="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0.23</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Male </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a:solidFill>
                            <a:srgbClr val="000000"/>
                          </a:solidFill>
                          <a:effectLst/>
                          <a:latin typeface="Gill Sans MT" panose="020B0502020104020203" pitchFamily="34" charset="0"/>
                        </a:rPr>
                        <a:t>5</a:t>
                      </a:r>
                      <a:r>
                        <a:rPr lang="en-US" sz="2000" b="0" i="0" u="none" strike="noStrike" baseline="30000">
                          <a:solidFill>
                            <a:srgbClr val="000000"/>
                          </a:solidFill>
                          <a:effectLst/>
                          <a:latin typeface="Gill Sans MT" panose="020B0502020104020203" pitchFamily="34" charset="0"/>
                        </a:rPr>
                        <a:t>th</a:t>
                      </a:r>
                      <a:r>
                        <a:rPr lang="en-US" sz="2000" b="0" i="0" u="none" strike="noStrike">
                          <a:solidFill>
                            <a:srgbClr val="000000"/>
                          </a:solidFill>
                          <a:effectLst/>
                          <a:latin typeface="Gill Sans MT" panose="020B0502020104020203" pitchFamily="34" charset="0"/>
                        </a:rPr>
                        <a:t> Pass</a:t>
                      </a:r>
                      <a:endParaRPr lang="en-US" sz="2000">
                        <a:effectLst/>
                        <a:latin typeface="Gill Sans MT" panose="020B0502020104020203" pitchFamily="34" charset="0"/>
                      </a:endParaRPr>
                    </a:p>
                  </a:txBody>
                  <a:tcPr marL="68580" marR="68580"/>
                </a:tc>
                <a:tc>
                  <a:txBody>
                    <a:bodyPr/>
                    <a:lstStyle/>
                    <a:p>
                      <a:pPr rtl="0" fontAlgn="t">
                        <a:spcBef>
                          <a:spcPts val="0"/>
                        </a:spcBef>
                        <a:spcAft>
                          <a:spcPts val="0"/>
                        </a:spcAft>
                      </a:pPr>
                      <a:r>
                        <a:rPr lang="en-US" sz="2000" b="0" i="0" u="none" strike="noStrike" dirty="0">
                          <a:solidFill>
                            <a:srgbClr val="000000"/>
                          </a:solidFill>
                          <a:effectLst/>
                          <a:latin typeface="Gill Sans MT" panose="020B0502020104020203" pitchFamily="34" charset="0"/>
                        </a:rPr>
                        <a:t>OBC</a:t>
                      </a:r>
                      <a:endParaRPr lang="en-US" sz="2000" dirty="0">
                        <a:effectLst/>
                        <a:latin typeface="Gill Sans MT" panose="020B0502020104020203" pitchFamily="34" charset="0"/>
                      </a:endParaRPr>
                    </a:p>
                  </a:txBody>
                  <a:tcPr marL="68580" marR="6858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p:cNvSpPr txBox="1"/>
          <p:nvPr/>
        </p:nvSpPr>
        <p:spPr>
          <a:xfrm>
            <a:off x="487023" y="761016"/>
            <a:ext cx="39401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Age classification</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graphicFrame>
        <p:nvGraphicFramePr>
          <p:cNvPr id="5" name="Chart 4"/>
          <p:cNvGraphicFramePr/>
          <p:nvPr/>
        </p:nvGraphicFramePr>
        <p:xfrm>
          <a:off x="487023" y="1126311"/>
          <a:ext cx="3796477" cy="2902917"/>
        </p:xfrm>
        <a:graphic>
          <a:graphicData uri="http://schemas.openxmlformats.org/drawingml/2006/chart">
            <c:chart xmlns:c="http://schemas.openxmlformats.org/drawingml/2006/chart" xmlns:r="http://schemas.openxmlformats.org/officeDocument/2006/relationships" r:id="rId1"/>
          </a:graphicData>
        </a:graphic>
      </p:graphicFrame>
      <p:sp>
        <p:nvSpPr>
          <p:cNvPr id="18" name="TextBox 17"/>
          <p:cNvSpPr txBox="1"/>
          <p:nvPr/>
        </p:nvSpPr>
        <p:spPr>
          <a:xfrm>
            <a:off x="6804025" y="760730"/>
            <a:ext cx="538797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Educational Qualification</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25" name="TextBox 24"/>
          <p:cNvSpPr txBox="1"/>
          <p:nvPr/>
        </p:nvSpPr>
        <p:spPr>
          <a:xfrm>
            <a:off x="5154930" y="3557270"/>
            <a:ext cx="205803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Gender</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graphicFrame>
        <p:nvGraphicFramePr>
          <p:cNvPr id="28" name="Chart 27"/>
          <p:cNvGraphicFramePr/>
          <p:nvPr/>
        </p:nvGraphicFramePr>
        <p:xfrm>
          <a:off x="7175836" y="1213758"/>
          <a:ext cx="4644352" cy="31500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p:nvPr/>
        </p:nvGraphicFramePr>
        <p:xfrm>
          <a:off x="3947795" y="3871741"/>
          <a:ext cx="3900382" cy="266177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0" y="0"/>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351059" y="2210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High School Survey</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Rectangle 3"/>
          <p:cNvSpPr/>
          <p:nvPr/>
        </p:nvSpPr>
        <p:spPr>
          <a:xfrm>
            <a:off x="1871980" y="727678"/>
            <a:ext cx="8448040" cy="607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Class IX – 144 students (73 Male &amp; 71 Female)</a:t>
            </a:r>
            <a:endParaRPr lang="en-US" dirty="0">
              <a:solidFill>
                <a:schemeClr val="tx1"/>
              </a:solidFill>
            </a:endParaRPr>
          </a:p>
          <a:p>
            <a:pPr marL="342900" indent="-342900">
              <a:buFont typeface="+mj-lt"/>
              <a:buAutoNum type="arabicPeriod"/>
            </a:pPr>
            <a:r>
              <a:rPr lang="en-US" dirty="0">
                <a:solidFill>
                  <a:schemeClr val="tx1"/>
                </a:solidFill>
              </a:rPr>
              <a:t>Class X – 123 students (62 M &amp; 61 F)</a:t>
            </a:r>
            <a:endParaRPr lang="en-US" dirty="0">
              <a:solidFill>
                <a:schemeClr val="tx1"/>
              </a:solidFill>
            </a:endParaRPr>
          </a:p>
          <a:p>
            <a:endParaRPr lang="en-US" dirty="0">
              <a:solidFill>
                <a:schemeClr val="tx1"/>
              </a:solidFill>
            </a:endParaRPr>
          </a:p>
          <a:p>
            <a:r>
              <a:rPr lang="en-US" b="1" dirty="0">
                <a:solidFill>
                  <a:schemeClr val="tx1"/>
                </a:solidFill>
              </a:rPr>
              <a:t>Science</a:t>
            </a:r>
            <a:endParaRPr lang="en-US" b="1" dirty="0">
              <a:solidFill>
                <a:schemeClr val="tx1"/>
              </a:solidFill>
            </a:endParaRPr>
          </a:p>
          <a:p>
            <a:pPr marL="342900" indent="-342900">
              <a:buFont typeface="+mj-lt"/>
              <a:buAutoNum type="arabicPeriod"/>
            </a:pPr>
            <a:r>
              <a:rPr lang="en-US" dirty="0">
                <a:solidFill>
                  <a:schemeClr val="tx1"/>
                </a:solidFill>
              </a:rPr>
              <a:t>Class XI – 33 students (20 M &amp; 13 F)</a:t>
            </a:r>
            <a:endParaRPr lang="en-US" dirty="0">
              <a:solidFill>
                <a:schemeClr val="tx1"/>
              </a:solidFill>
            </a:endParaRPr>
          </a:p>
          <a:p>
            <a:pPr marL="342900" indent="-342900">
              <a:buFont typeface="+mj-lt"/>
              <a:buAutoNum type="arabicPeriod"/>
            </a:pPr>
            <a:r>
              <a:rPr lang="en-US" dirty="0">
                <a:solidFill>
                  <a:schemeClr val="tx1"/>
                </a:solidFill>
              </a:rPr>
              <a:t>Class XII – 9 students (3 M &amp; 6 F)</a:t>
            </a:r>
            <a:endParaRPr lang="en-US" dirty="0">
              <a:solidFill>
                <a:schemeClr val="tx1"/>
              </a:solidFill>
            </a:endParaRPr>
          </a:p>
          <a:p>
            <a:endParaRPr lang="en-US" dirty="0">
              <a:solidFill>
                <a:schemeClr val="tx1"/>
              </a:solidFill>
            </a:endParaRPr>
          </a:p>
          <a:p>
            <a:r>
              <a:rPr lang="en-US" b="1" dirty="0">
                <a:solidFill>
                  <a:schemeClr val="tx1"/>
                </a:solidFill>
              </a:rPr>
              <a:t>Arts</a:t>
            </a:r>
            <a:endParaRPr lang="en-US" b="1" dirty="0">
              <a:solidFill>
                <a:schemeClr val="tx1"/>
              </a:solidFill>
            </a:endParaRPr>
          </a:p>
          <a:p>
            <a:pPr marL="342900" indent="-342900">
              <a:buFont typeface="+mj-lt"/>
              <a:buAutoNum type="arabicPeriod"/>
            </a:pPr>
            <a:r>
              <a:rPr lang="en-US" dirty="0">
                <a:solidFill>
                  <a:schemeClr val="tx1"/>
                </a:solidFill>
              </a:rPr>
              <a:t>Class XI – 61 students (21 M &amp; 40 F)</a:t>
            </a:r>
            <a:endParaRPr lang="en-US" dirty="0">
              <a:solidFill>
                <a:schemeClr val="tx1"/>
              </a:solidFill>
            </a:endParaRPr>
          </a:p>
          <a:p>
            <a:pPr marL="342900" indent="-342900">
              <a:buFont typeface="+mj-lt"/>
              <a:buAutoNum type="arabicPeriod"/>
            </a:pPr>
            <a:r>
              <a:rPr lang="en-US" dirty="0">
                <a:solidFill>
                  <a:schemeClr val="tx1"/>
                </a:solidFill>
              </a:rPr>
              <a:t>Class XII – 58 students (27 M &amp; 31 F)</a:t>
            </a:r>
            <a:endParaRPr lang="en-US" dirty="0">
              <a:solidFill>
                <a:schemeClr val="tx1"/>
              </a:solidFill>
            </a:endParaRPr>
          </a:p>
          <a:p>
            <a:endParaRPr lang="en-US" dirty="0">
              <a:solidFill>
                <a:schemeClr val="tx1"/>
              </a:solidFill>
            </a:endParaRPr>
          </a:p>
          <a:p>
            <a:r>
              <a:rPr lang="en-US" b="1" dirty="0">
                <a:solidFill>
                  <a:schemeClr val="tx1"/>
                </a:solidFill>
              </a:rPr>
              <a:t>IT Vocational</a:t>
            </a:r>
            <a:endParaRPr lang="en-US" b="1" dirty="0">
              <a:solidFill>
                <a:schemeClr val="tx1"/>
              </a:solidFill>
            </a:endParaRPr>
          </a:p>
          <a:p>
            <a:pPr marL="342900" indent="-342900">
              <a:buFont typeface="+mj-lt"/>
              <a:buAutoNum type="arabicPeriod"/>
            </a:pPr>
            <a:r>
              <a:rPr lang="en-US" dirty="0">
                <a:solidFill>
                  <a:schemeClr val="tx1"/>
                </a:solidFill>
              </a:rPr>
              <a:t>Class IX – 68 students</a:t>
            </a:r>
            <a:endParaRPr lang="en-US" dirty="0">
              <a:solidFill>
                <a:schemeClr val="tx1"/>
              </a:solidFill>
            </a:endParaRPr>
          </a:p>
          <a:p>
            <a:pPr marL="342900" indent="-342900">
              <a:buFont typeface="+mj-lt"/>
              <a:buAutoNum type="arabicPeriod"/>
            </a:pPr>
            <a:r>
              <a:rPr lang="en-US" dirty="0">
                <a:solidFill>
                  <a:schemeClr val="tx1"/>
                </a:solidFill>
              </a:rPr>
              <a:t>Class X – 49 students</a:t>
            </a:r>
            <a:endParaRPr lang="en-US" dirty="0">
              <a:solidFill>
                <a:schemeClr val="tx1"/>
              </a:solidFill>
            </a:endParaRPr>
          </a:p>
          <a:p>
            <a:pPr marL="342900" indent="-342900">
              <a:buFont typeface="+mj-lt"/>
              <a:buAutoNum type="arabicPeriod"/>
            </a:pPr>
            <a:r>
              <a:rPr lang="en-US" dirty="0">
                <a:solidFill>
                  <a:schemeClr val="tx1"/>
                </a:solidFill>
              </a:rPr>
              <a:t>Class XI – 46 students</a:t>
            </a:r>
            <a:endParaRPr lang="en-US" dirty="0">
              <a:solidFill>
                <a:schemeClr val="tx1"/>
              </a:solidFill>
            </a:endParaRPr>
          </a:p>
          <a:p>
            <a:pPr marL="342900" indent="-342900">
              <a:buFont typeface="+mj-lt"/>
              <a:buAutoNum type="arabicPeriod"/>
            </a:pPr>
            <a:r>
              <a:rPr lang="en-US" dirty="0">
                <a:solidFill>
                  <a:schemeClr val="tx1"/>
                </a:solidFill>
              </a:rPr>
              <a:t>Class XII – 33 students</a:t>
            </a:r>
            <a:endParaRPr lang="en-US" dirty="0">
              <a:solidFill>
                <a:schemeClr val="tx1"/>
              </a:solidFill>
            </a:endParaRPr>
          </a:p>
          <a:p>
            <a:pPr marL="342900" indent="-342900">
              <a:buFont typeface="+mj-lt"/>
              <a:buAutoNum type="arabicPeriod"/>
            </a:pPr>
            <a:endParaRPr lang="en-US" dirty="0">
              <a:solidFill>
                <a:schemeClr val="tx1"/>
              </a:solidFill>
            </a:endParaRPr>
          </a:p>
          <a:p>
            <a:r>
              <a:rPr lang="en-US" b="1" dirty="0">
                <a:solidFill>
                  <a:schemeClr val="tx1"/>
                </a:solidFill>
              </a:rPr>
              <a:t>Electronic</a:t>
            </a:r>
            <a:endParaRPr lang="en-US" b="1" dirty="0">
              <a:solidFill>
                <a:schemeClr val="tx1"/>
              </a:solidFill>
            </a:endParaRPr>
          </a:p>
          <a:p>
            <a:pPr marL="342900" indent="-342900">
              <a:buFont typeface="+mj-lt"/>
              <a:buAutoNum type="arabicPeriod"/>
            </a:pPr>
            <a:r>
              <a:rPr lang="en-US" dirty="0">
                <a:solidFill>
                  <a:schemeClr val="tx1"/>
                </a:solidFill>
              </a:rPr>
              <a:t>Class IX – 63 students</a:t>
            </a:r>
            <a:endParaRPr lang="en-US" dirty="0">
              <a:solidFill>
                <a:schemeClr val="tx1"/>
              </a:solidFill>
            </a:endParaRPr>
          </a:p>
          <a:p>
            <a:pPr marL="342900" indent="-342900">
              <a:buFont typeface="+mj-lt"/>
              <a:buAutoNum type="arabicPeriod"/>
            </a:pPr>
            <a:r>
              <a:rPr lang="en-US" dirty="0">
                <a:solidFill>
                  <a:schemeClr val="tx1"/>
                </a:solidFill>
              </a:rPr>
              <a:t>Class X – 47 students</a:t>
            </a:r>
            <a:endParaRPr lang="en-US" dirty="0">
              <a:solidFill>
                <a:schemeClr val="tx1"/>
              </a:solidFill>
            </a:endParaRPr>
          </a:p>
          <a:p>
            <a:pPr marL="342900" indent="-342900">
              <a:buFont typeface="+mj-lt"/>
              <a:buAutoNum type="arabicPeriod"/>
            </a:pPr>
            <a:r>
              <a:rPr lang="en-US" dirty="0">
                <a:solidFill>
                  <a:schemeClr val="tx1"/>
                </a:solidFill>
              </a:rPr>
              <a:t>Class XI – 52 students</a:t>
            </a:r>
            <a:endParaRPr lang="en-US" dirty="0">
              <a:solidFill>
                <a:schemeClr val="tx1"/>
              </a:solidFill>
            </a:endParaRPr>
          </a:p>
          <a:p>
            <a:pPr marL="342900" indent="-342900">
              <a:buFont typeface="+mj-lt"/>
              <a:buAutoNum type="arabicPeriod"/>
            </a:pPr>
            <a:r>
              <a:rPr lang="en-US" dirty="0">
                <a:solidFill>
                  <a:schemeClr val="tx1"/>
                </a:solidFill>
              </a:rPr>
              <a:t>Class XII – 32 students</a:t>
            </a:r>
            <a:endParaRPr lang="en-US"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0" y="0"/>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135940"/>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000" b="1" dirty="0">
                <a:solidFill>
                  <a:srgbClr val="FF0000"/>
                </a:solidFill>
                <a:latin typeface="Amasis MT Pro" panose="02040504050005020304" pitchFamily="18" charset="0"/>
              </a:rPr>
              <a:t>Primary and Middle</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School Survey</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282259" y="1188046"/>
            <a:ext cx="8247862" cy="5109091"/>
          </a:xfrm>
          <a:prstGeom prst="rect">
            <a:avLst/>
          </a:prstGeom>
          <a:solidFill>
            <a:schemeClr val="accent4">
              <a:lumMod val="20000"/>
              <a:lumOff val="80000"/>
            </a:schemeClr>
          </a:solidFill>
        </p:spPr>
        <p:txBody>
          <a:bodyPr wrap="square" rtlCol="0">
            <a:spAutoFit/>
          </a:bodyPr>
          <a:lstStyle/>
          <a:p>
            <a:pPr marL="285750" indent="-285750" algn="just" rtl="0">
              <a:spcBef>
                <a:spcPts val="120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Total students : </a:t>
            </a:r>
            <a:r>
              <a:rPr lang="en-US" sz="1800" b="0" i="0" u="none" strike="noStrike" dirty="0">
                <a:solidFill>
                  <a:srgbClr val="000000"/>
                </a:solidFill>
                <a:effectLst/>
                <a:latin typeface="Times New Roman" panose="02020603050405020304" pitchFamily="18" charset="0"/>
              </a:rPr>
              <a:t>275</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Total girls : </a:t>
            </a:r>
            <a:r>
              <a:rPr lang="en-US" sz="1800" b="0" i="0" u="none" strike="noStrike" dirty="0">
                <a:solidFill>
                  <a:srgbClr val="000000"/>
                </a:solidFill>
                <a:effectLst/>
                <a:latin typeface="Times New Roman" panose="02020603050405020304" pitchFamily="18" charset="0"/>
              </a:rPr>
              <a:t>147</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Total boys : </a:t>
            </a:r>
            <a:r>
              <a:rPr lang="en-US" sz="1800" b="0" i="0" u="none" strike="noStrike" dirty="0">
                <a:solidFill>
                  <a:srgbClr val="000000"/>
                </a:solidFill>
                <a:effectLst/>
                <a:latin typeface="Times New Roman" panose="02020603050405020304" pitchFamily="18" charset="0"/>
              </a:rPr>
              <a:t>132</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Total class : </a:t>
            </a:r>
            <a:r>
              <a:rPr lang="en-US" sz="1800" b="0" i="0" u="none" strike="noStrike" dirty="0">
                <a:solidFill>
                  <a:srgbClr val="000000"/>
                </a:solidFill>
                <a:effectLst/>
                <a:latin typeface="Times New Roman" panose="02020603050405020304" pitchFamily="18" charset="0"/>
              </a:rPr>
              <a:t>1 to 8</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Total teachers : </a:t>
            </a:r>
            <a:r>
              <a:rPr lang="en-US" sz="1800" b="0" i="0" u="none" strike="noStrike" dirty="0">
                <a:solidFill>
                  <a:srgbClr val="000000"/>
                </a:solidFill>
                <a:effectLst/>
                <a:latin typeface="Times New Roman" panose="02020603050405020304" pitchFamily="18" charset="0"/>
              </a:rPr>
              <a:t>3 (1 female, 2 male)</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Head teacher : </a:t>
            </a:r>
            <a:r>
              <a:rPr lang="en-US" sz="1800" b="0" i="0" u="none" strike="noStrike" dirty="0" err="1">
                <a:solidFill>
                  <a:srgbClr val="000000"/>
                </a:solidFill>
                <a:effectLst/>
                <a:latin typeface="Times New Roman" panose="02020603050405020304" pitchFamily="18" charset="0"/>
              </a:rPr>
              <a:t>Dilip</a:t>
            </a:r>
            <a:r>
              <a:rPr lang="en-US" sz="1800" b="0" i="0" u="none" strike="noStrike" dirty="0">
                <a:solidFill>
                  <a:srgbClr val="000000"/>
                </a:solidFill>
                <a:effectLst/>
                <a:latin typeface="Times New Roman" panose="02020603050405020304" pitchFamily="18" charset="0"/>
              </a:rPr>
              <a:t> Kr. Sah</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Teacher : </a:t>
            </a:r>
            <a:r>
              <a:rPr lang="en-US" sz="1800" b="0" i="0" u="none" strike="noStrike" dirty="0" err="1">
                <a:solidFill>
                  <a:srgbClr val="000000"/>
                </a:solidFill>
                <a:effectLst/>
                <a:latin typeface="Times New Roman" panose="02020603050405020304" pitchFamily="18" charset="0"/>
              </a:rPr>
              <a:t>Sobha</a:t>
            </a:r>
            <a:r>
              <a:rPr lang="en-US" sz="1800" b="0" i="0" u="none" strike="noStrike" dirty="0">
                <a:solidFill>
                  <a:srgbClr val="000000"/>
                </a:solidFill>
                <a:effectLst/>
                <a:latin typeface="Times New Roman" panose="02020603050405020304" pitchFamily="18" charset="0"/>
              </a:rPr>
              <a:t> Kumari, Aditya Kumar Anand (1 to 5), </a:t>
            </a:r>
            <a:r>
              <a:rPr lang="en-US" sz="1800" b="0" i="0" u="none" strike="noStrike" dirty="0" err="1">
                <a:solidFill>
                  <a:srgbClr val="000000"/>
                </a:solidFill>
                <a:effectLst/>
                <a:latin typeface="Times New Roman" panose="02020603050405020304" pitchFamily="18" charset="0"/>
              </a:rPr>
              <a:t>Dilip</a:t>
            </a:r>
            <a:r>
              <a:rPr lang="en-US" sz="1800" b="0" i="0" u="none" strike="noStrike" dirty="0">
                <a:solidFill>
                  <a:srgbClr val="000000"/>
                </a:solidFill>
                <a:effectLst/>
                <a:latin typeface="Times New Roman" panose="02020603050405020304" pitchFamily="18" charset="0"/>
              </a:rPr>
              <a:t> kr. Sah (Headmaster)</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School established : </a:t>
            </a:r>
            <a:r>
              <a:rPr lang="en-US" sz="1800" b="0" i="0" u="none" strike="noStrike" dirty="0">
                <a:solidFill>
                  <a:srgbClr val="000000"/>
                </a:solidFill>
                <a:effectLst/>
                <a:latin typeface="Times New Roman" panose="02020603050405020304" pitchFamily="18" charset="0"/>
              </a:rPr>
              <a:t>1955</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Washroom : </a:t>
            </a:r>
            <a:r>
              <a:rPr lang="en-US" sz="1800" b="0" i="0" u="none" strike="noStrike" dirty="0">
                <a:solidFill>
                  <a:srgbClr val="000000"/>
                </a:solidFill>
                <a:effectLst/>
                <a:latin typeface="Times New Roman" panose="02020603050405020304" pitchFamily="18" charset="0"/>
              </a:rPr>
              <a:t>2-6</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Attendance good (75% - 80%)        </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Gyan </a:t>
            </a:r>
            <a:r>
              <a:rPr lang="en-US" sz="1800" b="1" i="0" u="none" strike="noStrike" dirty="0" err="1">
                <a:solidFill>
                  <a:srgbClr val="000000"/>
                </a:solidFill>
                <a:effectLst/>
                <a:latin typeface="Times New Roman" panose="02020603050405020304" pitchFamily="18" charset="0"/>
              </a:rPr>
              <a:t>setu</a:t>
            </a:r>
            <a:r>
              <a:rPr lang="en-US" sz="1800" b="1" i="0" u="none" strike="noStrike" dirty="0">
                <a:solidFill>
                  <a:srgbClr val="000000"/>
                </a:solidFill>
                <a:effectLst/>
                <a:latin typeface="Times New Roman" panose="02020603050405020304" pitchFamily="18" charset="0"/>
              </a:rPr>
              <a:t> </a:t>
            </a:r>
            <a:r>
              <a:rPr lang="en-US" sz="1800" b="1" i="0" u="none" strike="noStrike" dirty="0" err="1">
                <a:solidFill>
                  <a:srgbClr val="000000"/>
                </a:solidFill>
                <a:effectLst/>
                <a:latin typeface="Times New Roman" panose="02020603050405020304" pitchFamily="18" charset="0"/>
              </a:rPr>
              <a:t>karyakarm</a:t>
            </a:r>
            <a:r>
              <a:rPr lang="en-US" sz="1800" b="1" i="0" u="none" strike="noStrike" dirty="0">
                <a:solidFill>
                  <a:srgbClr val="000000"/>
                </a:solidFill>
                <a:effectLst/>
                <a:latin typeface="Times New Roman" panose="02020603050405020304" pitchFamily="18" charset="0"/>
              </a:rPr>
              <a:t> (Program)</a:t>
            </a:r>
            <a:endParaRPr lang="en-US" dirty="0"/>
          </a:p>
          <a:p>
            <a:pPr marL="285750" indent="-285750" algn="just" rtl="0">
              <a:spcBef>
                <a:spcPts val="12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Area 5 </a:t>
            </a:r>
            <a:r>
              <a:rPr lang="en-US" sz="1800" b="1" i="0" u="none" strike="noStrike" dirty="0" err="1">
                <a:solidFill>
                  <a:srgbClr val="000000"/>
                </a:solidFill>
                <a:effectLst/>
                <a:latin typeface="Times New Roman" panose="02020603050405020304" pitchFamily="18" charset="0"/>
              </a:rPr>
              <a:t>kattha</a:t>
            </a:r>
            <a:r>
              <a:rPr lang="en-US" sz="1800" b="1" i="0" u="none" strike="noStrike" dirty="0">
                <a:solidFill>
                  <a:srgbClr val="000000"/>
                </a:solidFill>
                <a:effectLst/>
                <a:latin typeface="Times New Roman" panose="02020603050405020304" pitchFamily="18" charset="0"/>
              </a:rPr>
              <a:t> (8000 sq. feet)</a:t>
            </a:r>
            <a:endParaRPr lang="en-US" sz="1800" b="0" i="0" u="none" strike="noStrike" dirty="0">
              <a:solidFill>
                <a:srgbClr val="000000"/>
              </a:solidFill>
              <a:effectLst/>
              <a:latin typeface="Times New Roman" panose="02020603050405020304" pitchFamily="18" charset="0"/>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05838" y="3364246"/>
            <a:ext cx="3433763" cy="34337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754" y="843826"/>
            <a:ext cx="3349789" cy="25204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265630"/>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000" b="1" dirty="0" err="1">
                <a:solidFill>
                  <a:srgbClr val="FF0000"/>
                </a:solidFill>
                <a:latin typeface="Amasis MT Pro" panose="02040504050005020304" pitchFamily="18" charset="0"/>
              </a:rPr>
              <a:t>Aaganbaadi</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Survey</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396076" y="1087559"/>
            <a:ext cx="5699924" cy="2954655"/>
          </a:xfrm>
          <a:prstGeom prst="rect">
            <a:avLst/>
          </a:prstGeom>
          <a:solidFill>
            <a:schemeClr val="accent4">
              <a:lumMod val="20000"/>
              <a:lumOff val="80000"/>
            </a:schemeClr>
          </a:solidFill>
        </p:spPr>
        <p:txBody>
          <a:bodyPr wrap="square" rtlCol="0">
            <a:spAutoFit/>
          </a:bodyPr>
          <a:lstStyle/>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Established    : </a:t>
            </a:r>
            <a:r>
              <a:rPr lang="en-US" sz="1800" b="0" i="0" u="none" strike="noStrike" dirty="0">
                <a:solidFill>
                  <a:srgbClr val="000000"/>
                </a:solidFill>
                <a:effectLst/>
                <a:latin typeface="Times New Roman" panose="02020603050405020304" pitchFamily="18" charset="0"/>
              </a:rPr>
              <a:t>22 Sept. 2009</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Head              : </a:t>
            </a:r>
            <a:r>
              <a:rPr lang="en-US" sz="1800" b="0" i="0" u="none" strike="noStrike" dirty="0" err="1">
                <a:solidFill>
                  <a:srgbClr val="000000"/>
                </a:solidFill>
                <a:effectLst/>
                <a:latin typeface="Times New Roman" panose="02020603050405020304" pitchFamily="18" charset="0"/>
              </a:rPr>
              <a:t>Giriwala</a:t>
            </a:r>
            <a:r>
              <a:rPr lang="en-US" sz="1800" b="0" i="0" u="none" strike="noStrike" dirty="0">
                <a:solidFill>
                  <a:srgbClr val="000000"/>
                </a:solidFill>
                <a:effectLst/>
                <a:latin typeface="Times New Roman" panose="02020603050405020304" pitchFamily="18" charset="0"/>
              </a:rPr>
              <a:t> Kumari</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Staff               : </a:t>
            </a:r>
            <a:r>
              <a:rPr lang="en-US" sz="1800" b="0" i="0" u="none" strike="noStrike" dirty="0">
                <a:solidFill>
                  <a:srgbClr val="000000"/>
                </a:solidFill>
                <a:effectLst/>
                <a:latin typeface="Times New Roman" panose="02020603050405020304" pitchFamily="18" charset="0"/>
              </a:rPr>
              <a:t>2</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Food Source  : </a:t>
            </a:r>
            <a:r>
              <a:rPr lang="en-US" sz="1800" b="0" i="0" u="none" strike="noStrike" dirty="0">
                <a:solidFill>
                  <a:srgbClr val="000000"/>
                </a:solidFill>
                <a:effectLst/>
                <a:latin typeface="Times New Roman" panose="02020603050405020304" pitchFamily="18" charset="0"/>
              </a:rPr>
              <a:t>Own ( Money from Government)</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Area               : </a:t>
            </a:r>
            <a:r>
              <a:rPr lang="en-US" sz="1800" b="0" i="0" u="none" strike="noStrike" dirty="0">
                <a:solidFill>
                  <a:srgbClr val="000000"/>
                </a:solidFill>
                <a:effectLst/>
                <a:latin typeface="Times New Roman" panose="02020603050405020304" pitchFamily="18" charset="0"/>
              </a:rPr>
              <a:t>1 hectare</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Study Material  : </a:t>
            </a:r>
            <a:r>
              <a:rPr lang="en-US" sz="1800" b="0" i="0" u="none" strike="noStrike" dirty="0">
                <a:solidFill>
                  <a:srgbClr val="000000"/>
                </a:solidFill>
                <a:effectLst/>
                <a:latin typeface="Times New Roman" panose="02020603050405020304" pitchFamily="18" charset="0"/>
              </a:rPr>
              <a:t>Pencil, Slate ( given by Government)</a:t>
            </a:r>
            <a:endParaRPr lang="en-US" dirty="0"/>
          </a:p>
          <a:p>
            <a:pPr marL="285750" indent="-285750" rtl="0">
              <a:spcAft>
                <a:spcPts val="120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Office             : </a:t>
            </a:r>
            <a:r>
              <a:rPr lang="en-US" sz="1800" b="0" i="0" u="none" strike="noStrike" dirty="0" err="1">
                <a:solidFill>
                  <a:srgbClr val="000000"/>
                </a:solidFill>
                <a:effectLst/>
                <a:latin typeface="Times New Roman" panose="02020603050405020304" pitchFamily="18" charset="0"/>
              </a:rPr>
              <a:t>Godda</a:t>
            </a:r>
            <a:r>
              <a:rPr lang="en-US" sz="1800" b="0" i="0" u="none" strike="noStrike" dirty="0">
                <a:solidFill>
                  <a:srgbClr val="000000"/>
                </a:solidFill>
                <a:effectLst/>
                <a:latin typeface="Times New Roman" panose="02020603050405020304" pitchFamily="18" charset="0"/>
              </a:rPr>
              <a:t> Block</a:t>
            </a:r>
            <a:endParaRPr lang="en-US" sz="1800" b="0" i="0" u="none" strike="noStrike" dirty="0">
              <a:solidFill>
                <a:srgbClr val="000000"/>
              </a:solidFill>
              <a:effectLst/>
              <a:latin typeface="Times New Roman" panose="02020603050405020304" pitchFamily="18" charset="0"/>
            </a:endParaRPr>
          </a:p>
        </p:txBody>
      </p:sp>
      <p:graphicFrame>
        <p:nvGraphicFramePr>
          <p:cNvPr id="5" name="Table 5"/>
          <p:cNvGraphicFramePr>
            <a:graphicFrameLocks noGrp="1"/>
          </p:cNvGraphicFramePr>
          <p:nvPr/>
        </p:nvGraphicFramePr>
        <p:xfrm>
          <a:off x="396076" y="4876013"/>
          <a:ext cx="5699924" cy="1483360"/>
        </p:xfrm>
        <a:graphic>
          <a:graphicData uri="http://schemas.openxmlformats.org/drawingml/2006/table">
            <a:tbl>
              <a:tblPr firstRow="1" bandRow="1">
                <a:tableStyleId>{5C22544A-7EE6-4342-B048-85BDC9FD1C3A}</a:tableStyleId>
              </a:tblPr>
              <a:tblGrid>
                <a:gridCol w="2849962"/>
                <a:gridCol w="2849962"/>
              </a:tblGrid>
              <a:tr h="370840">
                <a:tc>
                  <a:txBody>
                    <a:bodyPr/>
                    <a:lstStyle/>
                    <a:p>
                      <a:pPr marL="520700" algn="ctr" rtl="0" fontAlgn="t">
                        <a:spcBef>
                          <a:spcPts val="1200"/>
                        </a:spcBef>
                        <a:spcAft>
                          <a:spcPts val="0"/>
                        </a:spcAft>
                      </a:pPr>
                      <a:r>
                        <a:rPr lang="en-US" sz="1400" b="1" i="0" u="none" strike="noStrike" dirty="0">
                          <a:solidFill>
                            <a:srgbClr val="000000"/>
                          </a:solidFill>
                          <a:effectLst/>
                          <a:latin typeface="Gill Sans MT" panose="020B0502020104020203" pitchFamily="34" charset="0"/>
                        </a:rPr>
                        <a:t>Age</a:t>
                      </a:r>
                      <a:endParaRPr lang="en-US" sz="1400" dirty="0">
                        <a:effectLst/>
                        <a:latin typeface="Gill Sans MT" panose="020B0502020104020203" pitchFamily="34" charset="0"/>
                      </a:endParaRPr>
                    </a:p>
                  </a:txBody>
                  <a:tcPr marL="63500" marR="63500" marT="63500" marB="63500"/>
                </a:tc>
                <a:tc>
                  <a:txBody>
                    <a:bodyPr/>
                    <a:lstStyle/>
                    <a:p>
                      <a:pPr marL="520700" algn="ctr" rtl="0" fontAlgn="t">
                        <a:spcBef>
                          <a:spcPts val="1200"/>
                        </a:spcBef>
                        <a:spcAft>
                          <a:spcPts val="0"/>
                        </a:spcAft>
                      </a:pPr>
                      <a:r>
                        <a:rPr lang="en-US" sz="1400" b="1" i="0" u="none" strike="noStrike" dirty="0">
                          <a:solidFill>
                            <a:srgbClr val="000000"/>
                          </a:solidFill>
                          <a:effectLst/>
                          <a:latin typeface="Gill Sans MT" panose="020B0502020104020203" pitchFamily="34" charset="0"/>
                        </a:rPr>
                        <a:t>No. of Students</a:t>
                      </a:r>
                      <a:endParaRPr lang="en-US" sz="1400" dirty="0">
                        <a:effectLst/>
                        <a:latin typeface="Gill Sans MT" panose="020B0502020104020203" pitchFamily="34" charset="0"/>
                      </a:endParaRPr>
                    </a:p>
                  </a:txBody>
                  <a:tcPr marL="63500" marR="63500" marT="63500" marB="63500"/>
                </a:tc>
              </a:tr>
              <a:tr h="370840">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0-3 </a:t>
                      </a:r>
                      <a:r>
                        <a:rPr lang="en-US" sz="1400" b="0" i="0" u="none" strike="noStrike" dirty="0" err="1">
                          <a:solidFill>
                            <a:srgbClr val="000000"/>
                          </a:solidFill>
                          <a:effectLst/>
                          <a:latin typeface="Gill Sans MT" panose="020B0502020104020203" pitchFamily="34" charset="0"/>
                        </a:rPr>
                        <a:t>yrs</a:t>
                      </a:r>
                      <a:endParaRPr lang="en-US" sz="1400" dirty="0">
                        <a:effectLst/>
                        <a:latin typeface="Gill Sans MT" panose="020B0502020104020203" pitchFamily="34" charset="0"/>
                      </a:endParaRPr>
                    </a:p>
                  </a:txBody>
                  <a:tcPr marL="63500" marR="63500" marT="63500" marB="63500"/>
                </a:tc>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69</a:t>
                      </a:r>
                      <a:endParaRPr lang="en-US" sz="1400" dirty="0">
                        <a:effectLst/>
                        <a:latin typeface="Gill Sans MT" panose="020B0502020104020203" pitchFamily="34" charset="0"/>
                      </a:endParaRPr>
                    </a:p>
                  </a:txBody>
                  <a:tcPr marL="63500" marR="63500" marT="63500" marB="63500"/>
                </a:tc>
              </a:tr>
              <a:tr h="370840">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3-6 </a:t>
                      </a:r>
                      <a:r>
                        <a:rPr lang="en-US" sz="1400" b="0" i="0" u="none" strike="noStrike" dirty="0" err="1">
                          <a:solidFill>
                            <a:srgbClr val="000000"/>
                          </a:solidFill>
                          <a:effectLst/>
                          <a:latin typeface="Gill Sans MT" panose="020B0502020104020203" pitchFamily="34" charset="0"/>
                        </a:rPr>
                        <a:t>yrs</a:t>
                      </a:r>
                      <a:endParaRPr lang="en-US" sz="1400" dirty="0">
                        <a:effectLst/>
                        <a:latin typeface="Gill Sans MT" panose="020B0502020104020203" pitchFamily="34" charset="0"/>
                      </a:endParaRPr>
                    </a:p>
                  </a:txBody>
                  <a:tcPr marL="63500" marR="63500" marT="63500" marB="63500"/>
                </a:tc>
                <a:tc>
                  <a:txBody>
                    <a:bodyPr/>
                    <a:lstStyle/>
                    <a:p>
                      <a:pPr marL="520700" algn="ctr" rtl="0" fontAlgn="t">
                        <a:spcBef>
                          <a:spcPts val="1200"/>
                        </a:spcBef>
                        <a:spcAft>
                          <a:spcPts val="0"/>
                        </a:spcAft>
                      </a:pPr>
                      <a:r>
                        <a:rPr lang="en-US" sz="1400" b="0" i="0" u="none" strike="noStrike">
                          <a:solidFill>
                            <a:srgbClr val="000000"/>
                          </a:solidFill>
                          <a:effectLst/>
                          <a:latin typeface="Gill Sans MT" panose="020B0502020104020203" pitchFamily="34" charset="0"/>
                        </a:rPr>
                        <a:t>40</a:t>
                      </a:r>
                      <a:endParaRPr lang="en-US" sz="1400">
                        <a:effectLst/>
                        <a:latin typeface="Gill Sans MT" panose="020B0502020104020203" pitchFamily="34" charset="0"/>
                      </a:endParaRPr>
                    </a:p>
                  </a:txBody>
                  <a:tcPr marL="63500" marR="63500" marT="63500" marB="63500"/>
                </a:tc>
              </a:tr>
              <a:tr h="370840">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Total</a:t>
                      </a:r>
                      <a:endParaRPr lang="en-US" sz="1400" dirty="0">
                        <a:effectLst/>
                        <a:latin typeface="Gill Sans MT" panose="020B0502020104020203" pitchFamily="34" charset="0"/>
                      </a:endParaRPr>
                    </a:p>
                  </a:txBody>
                  <a:tcPr marL="63500" marR="63500" marT="63500" marB="63500"/>
                </a:tc>
                <a:tc>
                  <a:txBody>
                    <a:bodyPr/>
                    <a:lstStyle/>
                    <a:p>
                      <a:pPr marL="520700" algn="ctr" rtl="0" fontAlgn="t">
                        <a:spcBef>
                          <a:spcPts val="1200"/>
                        </a:spcBef>
                        <a:spcAft>
                          <a:spcPts val="0"/>
                        </a:spcAft>
                      </a:pPr>
                      <a:r>
                        <a:rPr lang="en-US" sz="1400" b="0" i="0" u="none" strike="noStrike" dirty="0">
                          <a:solidFill>
                            <a:srgbClr val="000000"/>
                          </a:solidFill>
                          <a:effectLst/>
                          <a:latin typeface="Gill Sans MT" panose="020B0502020104020203" pitchFamily="34" charset="0"/>
                        </a:rPr>
                        <a:t>109</a:t>
                      </a:r>
                      <a:endParaRPr lang="en-US" sz="1400" dirty="0">
                        <a:effectLst/>
                        <a:latin typeface="Gill Sans MT" panose="020B0502020104020203" pitchFamily="34" charset="0"/>
                      </a:endParaRPr>
                    </a:p>
                  </a:txBody>
                  <a:tcPr marL="63500" marR="63500" marT="63500" marB="63500"/>
                </a:tc>
              </a:tr>
            </a:tbl>
          </a:graphicData>
        </a:graphic>
      </p:graphicFrame>
      <p:sp>
        <p:nvSpPr>
          <p:cNvPr id="6" name="TextBox 5"/>
          <p:cNvSpPr txBox="1"/>
          <p:nvPr/>
        </p:nvSpPr>
        <p:spPr>
          <a:xfrm>
            <a:off x="396076" y="4291238"/>
            <a:ext cx="20214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Students</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pic>
        <p:nvPicPr>
          <p:cNvPr id="40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09253" y="1087559"/>
            <a:ext cx="4215978" cy="412040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448134"/>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PRA – Participatory Rural Appraisal</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807720" y="1327885"/>
            <a:ext cx="10515600" cy="707886"/>
          </a:xfrm>
          <a:prstGeom prst="rect">
            <a:avLst/>
          </a:prstGeom>
          <a:solidFill>
            <a:schemeClr val="accent4">
              <a:lumMod val="20000"/>
              <a:lumOff val="80000"/>
            </a:schemeClr>
          </a:solidFill>
        </p:spPr>
        <p:txBody>
          <a:bodyPr wrap="square" rtlCol="0">
            <a:spAutoFit/>
          </a:bodyPr>
          <a:lstStyle/>
          <a:p>
            <a:pPr marR="0" lvl="0" algn="l" defTabSz="914400" rtl="0" eaLnBrk="1" fontAlgn="auto" latinLnBrk="0" hangingPunct="1">
              <a:lnSpc>
                <a:spcPct val="100000"/>
              </a:lnSpc>
              <a:spcBef>
                <a:spcPts val="0"/>
              </a:spcBef>
              <a:spcAft>
                <a:spcPts val="1200"/>
              </a:spcAft>
              <a:buClrTx/>
              <a:buSzTx/>
              <a:defRPr/>
            </a:pPr>
            <a:r>
              <a:rPr lang="en-US" sz="2000" dirty="0">
                <a:solidFill>
                  <a:srgbClr val="000000"/>
                </a:solidFill>
                <a:latin typeface="Gill Sans MT" panose="020B0502020104020203" pitchFamily="34" charset="0"/>
              </a:rPr>
              <a:t>PRA is a methodology for interacting with villagers and seeking their participation in putting forward their point of views about problem analyzing and equalizing the information to acquire learning</a:t>
            </a:r>
            <a:endParaRPr kumimoji="0" lang="en-US" sz="2000" i="0" u="none" strike="noStrike" kern="1200" cap="none" spc="0" normalizeH="0" baseline="0" noProof="0" dirty="0">
              <a:ln>
                <a:noFill/>
              </a:ln>
              <a:solidFill>
                <a:srgbClr val="000000"/>
              </a:solidFill>
              <a:effectLst/>
              <a:uLnTx/>
              <a:uFillTx/>
              <a:latin typeface="Gill Sans MT" panose="020B0502020104020203" pitchFamily="34" charset="0"/>
            </a:endParaRPr>
          </a:p>
        </p:txBody>
      </p:sp>
      <p:sp>
        <p:nvSpPr>
          <p:cNvPr id="7" name="TextBox 6"/>
          <p:cNvSpPr txBox="1"/>
          <p:nvPr/>
        </p:nvSpPr>
        <p:spPr>
          <a:xfrm>
            <a:off x="807720" y="3131505"/>
            <a:ext cx="10515600" cy="2503249"/>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build up a permanent “people first” attitudes in the minds of the participants</a:t>
            </a:r>
            <a:endParaRPr lang="en-US" sz="2000" b="0" i="0" u="none" strike="noStrike" dirty="0">
              <a:solidFill>
                <a:srgbClr val="000000"/>
              </a:solidFill>
              <a:effectLst/>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establish a notion of “respect” to the people’s knowledge in the life of professionals and their institutions.</a:t>
            </a:r>
            <a:endParaRPr lang="en-US" sz="2000" dirty="0">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provide simple analytical tools to analyze rural situations.</a:t>
            </a:r>
            <a:endParaRPr lang="en-US" sz="2000" dirty="0">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show some of the analytical tools to the community in the field setting and understand their suitability to farmer situation</a:t>
            </a:r>
            <a:endParaRPr lang="en-US" sz="2000" b="0" i="0" u="none" strike="noStrike" dirty="0">
              <a:solidFill>
                <a:srgbClr val="000000"/>
              </a:solidFill>
              <a:effectLst/>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0" i="0" u="none" strike="noStrike" dirty="0">
                <a:solidFill>
                  <a:srgbClr val="000000"/>
                </a:solidFill>
                <a:effectLst/>
                <a:latin typeface="Gill Sans MT" panose="020B0502020104020203" pitchFamily="34" charset="0"/>
              </a:rPr>
              <a:t>To enhance participant’s ability to plan with the community.</a:t>
            </a:r>
            <a:endParaRPr lang="en-US" sz="2000" b="0" dirty="0">
              <a:effectLst/>
              <a:latin typeface="Gill Sans MT" panose="020B0502020104020203" pitchFamily="34" charset="0"/>
            </a:endParaRPr>
          </a:p>
        </p:txBody>
      </p:sp>
      <p:sp>
        <p:nvSpPr>
          <p:cNvPr id="8" name="TextBox 7"/>
          <p:cNvSpPr txBox="1"/>
          <p:nvPr/>
        </p:nvSpPr>
        <p:spPr>
          <a:xfrm>
            <a:off x="807720" y="2546985"/>
            <a:ext cx="333946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Aims of PRA</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349477"/>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PRA – Participatory Rural Appraisal</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pSp>
        <p:nvGrpSpPr>
          <p:cNvPr id="6" name="Group 5"/>
          <p:cNvGrpSpPr/>
          <p:nvPr/>
        </p:nvGrpSpPr>
        <p:grpSpPr>
          <a:xfrm>
            <a:off x="1960246" y="1672231"/>
            <a:ext cx="8197426" cy="4243482"/>
            <a:chOff x="1970440" y="1672231"/>
            <a:chExt cx="8197426" cy="4243482"/>
          </a:xfrm>
        </p:grpSpPr>
        <p:cxnSp>
          <p:nvCxnSpPr>
            <p:cNvPr id="35" name="Straight Arrow Connector 34"/>
            <p:cNvCxnSpPr/>
            <p:nvPr/>
          </p:nvCxnSpPr>
          <p:spPr>
            <a:xfrm>
              <a:off x="6206303" y="4266674"/>
              <a:ext cx="20763" cy="919095"/>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4293204" y="4242859"/>
              <a:ext cx="1081274" cy="522653"/>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3817891" y="3830491"/>
              <a:ext cx="1325599" cy="3700"/>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flipV="1">
              <a:off x="4319530" y="2792266"/>
              <a:ext cx="823960" cy="509428"/>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7166419" y="2830572"/>
              <a:ext cx="967038" cy="658539"/>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196315" y="3793728"/>
              <a:ext cx="1155582" cy="0"/>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5621181" y="2436929"/>
              <a:ext cx="172720" cy="787286"/>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258582" y="4170360"/>
              <a:ext cx="784606" cy="643505"/>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6735528" y="2436929"/>
              <a:ext cx="385788" cy="787286"/>
            </a:xfrm>
            <a:prstGeom prst="straightConnector1">
              <a:avLst/>
            </a:prstGeom>
            <a:ln w="285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ounded Rectangle 4"/>
            <p:cNvSpPr/>
            <p:nvPr/>
          </p:nvSpPr>
          <p:spPr>
            <a:xfrm>
              <a:off x="5052766" y="3190630"/>
              <a:ext cx="2348601" cy="11237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Principles governing the basis of any PRA activity</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6" name="Oval 15"/>
            <p:cNvSpPr/>
            <p:nvPr/>
          </p:nvSpPr>
          <p:spPr>
            <a:xfrm>
              <a:off x="6487728" y="1711796"/>
              <a:ext cx="1753125" cy="75341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Offsetting biases</a:t>
              </a:r>
              <a:endParaRPr lang="en-US" b="1" dirty="0">
                <a:solidFill>
                  <a:schemeClr val="tx1"/>
                </a:solidFill>
              </a:endParaRPr>
            </a:p>
          </p:txBody>
        </p:sp>
        <p:sp>
          <p:nvSpPr>
            <p:cNvPr id="17" name="Oval 16"/>
            <p:cNvSpPr/>
            <p:nvPr/>
          </p:nvSpPr>
          <p:spPr>
            <a:xfrm>
              <a:off x="7933275" y="2195138"/>
              <a:ext cx="2034259" cy="8179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Triangulation</a:t>
              </a:r>
              <a:endParaRPr lang="en-US" b="1" dirty="0">
                <a:solidFill>
                  <a:schemeClr val="tx1"/>
                </a:solidFill>
              </a:endParaRPr>
            </a:p>
          </p:txBody>
        </p:sp>
        <p:sp>
          <p:nvSpPr>
            <p:cNvPr id="18" name="Oval 17"/>
            <p:cNvSpPr/>
            <p:nvPr/>
          </p:nvSpPr>
          <p:spPr>
            <a:xfrm>
              <a:off x="4696944" y="1672231"/>
              <a:ext cx="1704506" cy="783641"/>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Optimal ignorance</a:t>
              </a:r>
              <a:endParaRPr lang="en-US" b="1" dirty="0">
                <a:solidFill>
                  <a:schemeClr val="tx1"/>
                </a:solidFill>
              </a:endParaRPr>
            </a:p>
          </p:txBody>
        </p:sp>
        <p:sp>
          <p:nvSpPr>
            <p:cNvPr id="19" name="Oval 18"/>
            <p:cNvSpPr/>
            <p:nvPr/>
          </p:nvSpPr>
          <p:spPr>
            <a:xfrm>
              <a:off x="5218017" y="5177880"/>
              <a:ext cx="1971412" cy="73783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Participation</a:t>
              </a:r>
              <a:endParaRPr lang="en-US" b="1" dirty="0">
                <a:solidFill>
                  <a:schemeClr val="tx1"/>
                </a:solidFill>
              </a:endParaRPr>
            </a:p>
          </p:txBody>
        </p:sp>
        <p:sp>
          <p:nvSpPr>
            <p:cNvPr id="20" name="Oval 19"/>
            <p:cNvSpPr/>
            <p:nvPr/>
          </p:nvSpPr>
          <p:spPr>
            <a:xfrm>
              <a:off x="7838869" y="4638435"/>
              <a:ext cx="1952442" cy="93927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Seeking Diversity</a:t>
              </a:r>
              <a:endParaRPr lang="en-US" b="1" dirty="0">
                <a:solidFill>
                  <a:schemeClr val="tx1"/>
                </a:solidFill>
              </a:endParaRPr>
            </a:p>
          </p:txBody>
        </p:sp>
        <p:sp>
          <p:nvSpPr>
            <p:cNvPr id="21" name="Oval 20"/>
            <p:cNvSpPr/>
            <p:nvPr/>
          </p:nvSpPr>
          <p:spPr>
            <a:xfrm>
              <a:off x="2853260" y="2002693"/>
              <a:ext cx="1733907" cy="92504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Listening and learning</a:t>
              </a:r>
              <a:endParaRPr lang="en-US" b="1" dirty="0">
                <a:solidFill>
                  <a:schemeClr val="tx1"/>
                </a:solidFill>
              </a:endParaRPr>
            </a:p>
          </p:txBody>
        </p:sp>
        <p:sp>
          <p:nvSpPr>
            <p:cNvPr id="24" name="Oval 23"/>
            <p:cNvSpPr/>
            <p:nvPr/>
          </p:nvSpPr>
          <p:spPr>
            <a:xfrm>
              <a:off x="1970440" y="3418284"/>
              <a:ext cx="1840595" cy="89605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Multi-disciplinary team</a:t>
              </a:r>
              <a:endParaRPr lang="en-US" b="1" dirty="0">
                <a:solidFill>
                  <a:schemeClr val="tx1"/>
                </a:solidFill>
              </a:endParaRPr>
            </a:p>
          </p:txBody>
        </p:sp>
        <p:sp>
          <p:nvSpPr>
            <p:cNvPr id="26" name="Oval 25"/>
            <p:cNvSpPr/>
            <p:nvPr/>
          </p:nvSpPr>
          <p:spPr>
            <a:xfrm>
              <a:off x="2766320" y="4643079"/>
              <a:ext cx="1802257" cy="89605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Team-work</a:t>
              </a:r>
              <a:endParaRPr lang="en-US" b="1" dirty="0">
                <a:solidFill>
                  <a:schemeClr val="tx1"/>
                </a:solidFill>
              </a:endParaRPr>
            </a:p>
          </p:txBody>
        </p:sp>
        <p:sp>
          <p:nvSpPr>
            <p:cNvPr id="27" name="Oval 26"/>
            <p:cNvSpPr/>
            <p:nvPr/>
          </p:nvSpPr>
          <p:spPr>
            <a:xfrm>
              <a:off x="8365609" y="3359869"/>
              <a:ext cx="1802257" cy="89605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Self-Critical Awareness</a:t>
              </a:r>
              <a:endParaRPr lang="en-US" b="1" dirty="0">
                <a:solidFill>
                  <a:schemeClr val="tx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224067"/>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Social Map</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411398" y="931953"/>
            <a:ext cx="11369204" cy="646331"/>
          </a:xfrm>
          <a:prstGeom prst="rect">
            <a:avLst/>
          </a:prstGeom>
          <a:solidFill>
            <a:schemeClr val="accent4">
              <a:lumMod val="20000"/>
              <a:lumOff val="80000"/>
            </a:schemeClr>
          </a:solidFill>
        </p:spPr>
        <p:txBody>
          <a:bodyPr wrap="square" rtlCol="0">
            <a:spAutoFit/>
          </a:bodyPr>
          <a:lstStyle/>
          <a:p>
            <a:pPr marR="0" lvl="0" algn="l" defTabSz="914400" rtl="0" eaLnBrk="1" fontAlgn="auto" latinLnBrk="0" hangingPunct="1">
              <a:lnSpc>
                <a:spcPct val="100000"/>
              </a:lnSpc>
              <a:spcBef>
                <a:spcPts val="0"/>
              </a:spcBef>
              <a:spcAft>
                <a:spcPts val="1200"/>
              </a:spcAft>
              <a:buClrTx/>
              <a:buSzTx/>
              <a:defRPr/>
            </a:pPr>
            <a:r>
              <a:rPr lang="en-US" dirty="0">
                <a:solidFill>
                  <a:srgbClr val="000000"/>
                </a:solidFill>
                <a:latin typeface="Gill Sans MT" panose="020B0502020104020203" pitchFamily="34" charset="0"/>
              </a:rPr>
              <a:t>Social map is the visual method of showing relative location of households and distribution of different people, such as male, female, adult, together with social structure groups and organization of the area.</a:t>
            </a:r>
            <a:endParaRPr kumimoji="0" lang="en-US" sz="1800" i="0" u="none" strike="noStrike" kern="1200" cap="none" spc="0" normalizeH="0" baseline="0" noProof="0" dirty="0">
              <a:ln>
                <a:noFill/>
              </a:ln>
              <a:solidFill>
                <a:srgbClr val="000000"/>
              </a:solidFill>
              <a:effectLst/>
              <a:uLnTx/>
              <a:uFillTx/>
              <a:latin typeface="Gill Sans MT" panose="020B0502020104020203" pitchFamily="34" charset="0"/>
            </a:endParaRPr>
          </a:p>
        </p:txBody>
      </p:sp>
      <p:pic>
        <p:nvPicPr>
          <p:cNvPr id="921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524" b="1406"/>
          <a:stretch>
            <a:fillRect/>
          </a:stretch>
        </p:blipFill>
        <p:spPr bwMode="auto">
          <a:xfrm>
            <a:off x="2512495" y="1578284"/>
            <a:ext cx="7167010" cy="52512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51558" y="206675"/>
            <a:ext cx="768887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Rapport Building</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8" name="TextBox 7"/>
          <p:cNvSpPr txBox="1"/>
          <p:nvPr/>
        </p:nvSpPr>
        <p:spPr>
          <a:xfrm>
            <a:off x="567830" y="2480953"/>
            <a:ext cx="11056327" cy="4170372"/>
          </a:xfrm>
          <a:prstGeom prst="rect">
            <a:avLst/>
          </a:prstGeom>
          <a:solidFill>
            <a:schemeClr val="accent4">
              <a:lumMod val="20000"/>
              <a:lumOff val="80000"/>
            </a:schemeClr>
          </a:solidFill>
        </p:spPr>
        <p:txBody>
          <a:bodyPr wrap="square" rtlCol="0">
            <a:spAutoFit/>
          </a:bodyPr>
          <a:lstStyle/>
          <a:p>
            <a:pPr marL="342900" indent="-342900" algn="just">
              <a:spcAft>
                <a:spcPts val="600"/>
              </a:spcAft>
              <a:buFont typeface="Arial" panose="020B0604020202020204" pitchFamily="34" charset="0"/>
              <a:buChar char="•"/>
            </a:pPr>
            <a:r>
              <a:rPr lang="en-US" sz="2400" dirty="0">
                <a:latin typeface="Gill Sans MT" panose="020B0502020104020203" pitchFamily="34" charset="0"/>
              </a:rPr>
              <a:t>We reached Ramla village on 18th of Nov 2022 for the 1st time</a:t>
            </a:r>
            <a:endParaRPr lang="en-US" sz="2400" dirty="0">
              <a:latin typeface="Gill Sans MT" panose="020B0502020104020203" pitchFamily="34" charset="0"/>
            </a:endParaRP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We were welcomed warmly by Manohar </a:t>
            </a:r>
            <a:r>
              <a:rPr lang="en-US" sz="2400" dirty="0" err="1">
                <a:latin typeface="Gill Sans MT" panose="020B0502020104020203" pitchFamily="34" charset="0"/>
              </a:rPr>
              <a:t>Prashad</a:t>
            </a:r>
            <a:r>
              <a:rPr lang="en-US" sz="2400" dirty="0">
                <a:latin typeface="Gill Sans MT" panose="020B0502020104020203" pitchFamily="34" charset="0"/>
              </a:rPr>
              <a:t> </a:t>
            </a:r>
            <a:r>
              <a:rPr lang="en-US" sz="2400" dirty="0" err="1">
                <a:latin typeface="Gill Sans MT" panose="020B0502020104020203" pitchFamily="34" charset="0"/>
              </a:rPr>
              <a:t>Vaidh</a:t>
            </a:r>
            <a:r>
              <a:rPr lang="en-US" sz="2400" dirty="0">
                <a:latin typeface="Gill Sans MT" panose="020B0502020104020203" pitchFamily="34" charset="0"/>
              </a:rPr>
              <a:t>, the Mukhiya of the village and the other villagers</a:t>
            </a:r>
            <a:endParaRPr lang="en-US" sz="2400" dirty="0">
              <a:latin typeface="Gill Sans MT" panose="020B0502020104020203" pitchFamily="34" charset="0"/>
            </a:endParaRP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We all gathered in the "Satsang Bhawan" where the people of the village has arranged mattresses and Audio Amplifier Systems for our convenience</a:t>
            </a:r>
            <a:endParaRPr lang="en-US" sz="2400" dirty="0">
              <a:latin typeface="Gill Sans MT" panose="020B0502020104020203" pitchFamily="34" charset="0"/>
            </a:endParaRP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Gradually the villagers started sharing their problems, we heard it all and discussed the possible ways to solve them</a:t>
            </a:r>
            <a:endParaRPr lang="en-US" sz="2400" dirty="0">
              <a:latin typeface="Gill Sans MT" panose="020B0502020104020203" pitchFamily="34" charset="0"/>
            </a:endParaRP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They served us tea, biscuit, water and all of this was very overwhelming</a:t>
            </a:r>
            <a:endParaRPr lang="en-US" sz="2400" dirty="0">
              <a:latin typeface="Gill Sans MT" panose="020B0502020104020203" pitchFamily="34" charset="0"/>
            </a:endParaRPr>
          </a:p>
          <a:p>
            <a:pPr marL="342900" indent="-342900" algn="just">
              <a:spcAft>
                <a:spcPts val="600"/>
              </a:spcAft>
              <a:buFont typeface="Arial" panose="020B0604020202020204" pitchFamily="34" charset="0"/>
              <a:buChar char="•"/>
            </a:pPr>
            <a:r>
              <a:rPr lang="en-US" sz="2400" dirty="0">
                <a:latin typeface="Gill Sans MT" panose="020B0502020104020203" pitchFamily="34" charset="0"/>
              </a:rPr>
              <a:t>Then we were allotted with our respective host farmers, and we left Satang Bhawan with them</a:t>
            </a:r>
            <a:endParaRPr lang="en-US" sz="2400" dirty="0">
              <a:latin typeface="Gill Sans MT" panose="020B0502020104020203" pitchFamily="34" charset="0"/>
            </a:endParaRPr>
          </a:p>
        </p:txBody>
      </p:sp>
      <p:sp>
        <p:nvSpPr>
          <p:cNvPr id="4" name="Rectangle 3"/>
          <p:cNvSpPr/>
          <p:nvPr/>
        </p:nvSpPr>
        <p:spPr>
          <a:xfrm>
            <a:off x="4019838" y="1076080"/>
            <a:ext cx="4152309" cy="13277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MT" panose="020B0502020104020203" pitchFamily="34" charset="0"/>
              </a:rPr>
              <a:t>Village name – Ramla </a:t>
            </a:r>
            <a:r>
              <a:rPr lang="en-US" sz="2000" dirty="0" err="1">
                <a:solidFill>
                  <a:schemeClr val="tx1"/>
                </a:solidFill>
                <a:latin typeface="Gill Sans MT" panose="020B0502020104020203" pitchFamily="34" charset="0"/>
              </a:rPr>
              <a:t>Naukhil</a:t>
            </a:r>
            <a:endParaRPr lang="en-US" sz="2000" dirty="0">
              <a:solidFill>
                <a:schemeClr val="tx1"/>
              </a:solidFill>
              <a:latin typeface="Gill Sans MT" panose="020B0502020104020203" pitchFamily="34" charset="0"/>
            </a:endParaRPr>
          </a:p>
          <a:p>
            <a:pPr algn="ctr"/>
            <a:r>
              <a:rPr lang="en-US" sz="2000" dirty="0">
                <a:solidFill>
                  <a:schemeClr val="tx1"/>
                </a:solidFill>
                <a:latin typeface="Gill Sans MT" panose="020B0502020104020203" pitchFamily="34" charset="0"/>
              </a:rPr>
              <a:t>Block – </a:t>
            </a:r>
            <a:r>
              <a:rPr lang="en-US" sz="2000" dirty="0" err="1">
                <a:solidFill>
                  <a:schemeClr val="tx1"/>
                </a:solidFill>
                <a:latin typeface="Gill Sans MT" panose="020B0502020104020203" pitchFamily="34" charset="0"/>
              </a:rPr>
              <a:t>Sadar</a:t>
            </a:r>
            <a:r>
              <a:rPr lang="en-US" sz="2000" dirty="0">
                <a:solidFill>
                  <a:schemeClr val="tx1"/>
                </a:solidFill>
                <a:latin typeface="Gill Sans MT" panose="020B0502020104020203" pitchFamily="34" charset="0"/>
              </a:rPr>
              <a:t> </a:t>
            </a:r>
            <a:r>
              <a:rPr lang="en-US" sz="2000" dirty="0" err="1">
                <a:solidFill>
                  <a:schemeClr val="tx1"/>
                </a:solidFill>
                <a:latin typeface="Gill Sans MT" panose="020B0502020104020203" pitchFamily="34" charset="0"/>
              </a:rPr>
              <a:t>Godda</a:t>
            </a:r>
            <a:endParaRPr lang="en-US" sz="2000" dirty="0">
              <a:solidFill>
                <a:schemeClr val="tx1"/>
              </a:solidFill>
              <a:latin typeface="Gill Sans MT" panose="020B0502020104020203" pitchFamily="34" charset="0"/>
            </a:endParaRPr>
          </a:p>
          <a:p>
            <a:pPr algn="ctr"/>
            <a:r>
              <a:rPr lang="en-US" sz="2000" dirty="0">
                <a:solidFill>
                  <a:schemeClr val="tx1"/>
                </a:solidFill>
                <a:latin typeface="Gill Sans MT" panose="020B0502020104020203" pitchFamily="34" charset="0"/>
              </a:rPr>
              <a:t>District – </a:t>
            </a:r>
            <a:r>
              <a:rPr lang="en-US" sz="2000" dirty="0" err="1">
                <a:solidFill>
                  <a:schemeClr val="tx1"/>
                </a:solidFill>
                <a:latin typeface="Gill Sans MT" panose="020B0502020104020203" pitchFamily="34" charset="0"/>
              </a:rPr>
              <a:t>Godda</a:t>
            </a:r>
            <a:endParaRPr lang="en-US" sz="2000" dirty="0">
              <a:solidFill>
                <a:schemeClr val="tx1"/>
              </a:solidFill>
              <a:latin typeface="Gill Sans MT" panose="020B0502020104020203" pitchFamily="34" charset="0"/>
            </a:endParaRPr>
          </a:p>
          <a:p>
            <a:pPr algn="ctr"/>
            <a:r>
              <a:rPr lang="en-US" sz="2000" dirty="0">
                <a:solidFill>
                  <a:schemeClr val="tx1"/>
                </a:solidFill>
                <a:latin typeface="Gill Sans MT" panose="020B0502020104020203" pitchFamily="34" charset="0"/>
              </a:rPr>
              <a:t>State – Jharkhand</a:t>
            </a:r>
            <a:endParaRPr lang="en-US" sz="2000" dirty="0">
              <a:solidFill>
                <a:schemeClr val="tx1"/>
              </a:solidFill>
              <a:latin typeface="Gill Sans MT" panose="020B05020201040202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224067"/>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Resource Map</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411398" y="931953"/>
            <a:ext cx="11369204" cy="646331"/>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This map represents the major components like Land type (topography), soil types, enterprises, water resources, cropping sequence, pastureland, problematic area (if any) and other related items</a:t>
            </a:r>
            <a:endPar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endParaRPr>
          </a:p>
        </p:txBody>
      </p:sp>
      <p:pic>
        <p:nvPicPr>
          <p:cNvPr id="1024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739" b="2844"/>
          <a:stretch>
            <a:fillRect/>
          </a:stretch>
        </p:blipFill>
        <p:spPr bwMode="auto">
          <a:xfrm>
            <a:off x="2263140" y="1578284"/>
            <a:ext cx="7665720" cy="5268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922" b="2734"/>
          <a:stretch>
            <a:fillRect/>
          </a:stretch>
        </p:blipFill>
        <p:spPr bwMode="auto">
          <a:xfrm>
            <a:off x="2860041" y="1494528"/>
            <a:ext cx="6446146" cy="53564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12192000" cy="6850944"/>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17403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Timeline Map</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411398" y="853011"/>
            <a:ext cx="11369204" cy="646331"/>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rPr>
              <a:t>The timeline with basic events can be used to focus discussions on problems, social and technological innovations or on communities' history of co-operations and activities which helped them to solve past problems successfully</a:t>
            </a:r>
            <a:endPar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17403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Trend Analysis Map</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411398" y="853011"/>
            <a:ext cx="11369204" cy="923330"/>
          </a:xfrm>
          <a:prstGeom prst="rect">
            <a:avLst/>
          </a:prstGeom>
          <a:solidFill>
            <a:schemeClr val="accent4">
              <a:lumMod val="20000"/>
              <a:lumOff val="80000"/>
            </a:schemeClr>
          </a:solidFill>
        </p:spPr>
        <p:txBody>
          <a:bodyPr wrap="square" rtlCol="0">
            <a:spAutoFit/>
          </a:bodyPr>
          <a:lstStyle/>
          <a:p>
            <a:pPr algn="just" rtl="0">
              <a:spcBef>
                <a:spcPts val="0"/>
              </a:spcBef>
              <a:spcAft>
                <a:spcPts val="0"/>
              </a:spcAft>
            </a:pPr>
            <a:r>
              <a:rPr lang="en-US" sz="1800" b="0" i="0" u="none" strike="noStrike" dirty="0">
                <a:solidFill>
                  <a:srgbClr val="000000"/>
                </a:solidFill>
                <a:effectLst/>
                <a:latin typeface="Gill Sans MT" panose="020B0502020104020203" pitchFamily="34" charset="0"/>
              </a:rPr>
              <a:t>Time trend designs are a form of longitudinal ecological study and can provide a dynamic view of populations health status. Like other ecological studies the data are collected at a population level and can be used to generate hypothesis for further research, rather than demonstrating causality</a:t>
            </a:r>
            <a:endParaRPr lang="en-US" b="0" dirty="0">
              <a:effectLst/>
              <a:latin typeface="Gill Sans MT" panose="020B0502020104020203" pitchFamily="34" charset="0"/>
            </a:endParaRPr>
          </a:p>
        </p:txBody>
      </p:sp>
      <p:pic>
        <p:nvPicPr>
          <p:cNvPr id="1229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036" t="3029" r="1357" b="2737"/>
          <a:stretch>
            <a:fillRect/>
          </a:stretch>
        </p:blipFill>
        <p:spPr bwMode="auto">
          <a:xfrm>
            <a:off x="1757680" y="1816881"/>
            <a:ext cx="8676640" cy="5012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60109" y="1499342"/>
            <a:ext cx="6271781" cy="5375112"/>
          </a:xfrm>
          <a:prstGeom prst="rect">
            <a:avLst/>
          </a:prstGeom>
        </p:spPr>
      </p:pic>
      <p:sp>
        <p:nvSpPr>
          <p:cNvPr id="10" name="Rectangle 9"/>
          <p:cNvSpPr/>
          <p:nvPr/>
        </p:nvSpPr>
        <p:spPr>
          <a:xfrm>
            <a:off x="0" y="0"/>
            <a:ext cx="12192000" cy="6874454"/>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17403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Venn diagram</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411398" y="853011"/>
            <a:ext cx="11369204" cy="646331"/>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u="none" strike="noStrike" dirty="0">
                <a:solidFill>
                  <a:srgbClr val="000000"/>
                </a:solidFill>
                <a:effectLst/>
                <a:latin typeface="Times New Roman" panose="02020603050405020304" pitchFamily="18" charset="0"/>
              </a:rPr>
              <a:t>The  Venn  Diagram  on  Institutions  shows  institutions,  organizations,  groups  and  important individuals found in the village, as well as the villagers view of their importance in the community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197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Action plan development of the village</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221457" y="1103384"/>
            <a:ext cx="11749086" cy="5472652"/>
          </a:xfrm>
          <a:prstGeom prst="rect">
            <a:avLst/>
          </a:prstGeom>
          <a:solidFill>
            <a:schemeClr val="accent4">
              <a:lumMod val="20000"/>
              <a:lumOff val="80000"/>
            </a:schemeClr>
          </a:solidFill>
        </p:spPr>
        <p:txBody>
          <a:bodyPr wrap="square" rtlCol="0">
            <a:spAutoFit/>
          </a:bodyPr>
          <a:lstStyle/>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For the unemployed youth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Government has launched many skill development programs, like </a:t>
            </a:r>
            <a:r>
              <a:rPr lang="en-US" sz="1700" b="1" u="none" strike="noStrike" dirty="0">
                <a:effectLst/>
                <a:latin typeface="Gill Sans MT" panose="020B0502020104020203" pitchFamily="34" charset="0"/>
                <a:ea typeface="Times New Roman" panose="02020603050405020304" pitchFamily="18" charset="0"/>
              </a:rPr>
              <a:t>Skill India mission</a:t>
            </a:r>
            <a:r>
              <a:rPr lang="en-US" sz="1700" u="none" strike="noStrike" dirty="0">
                <a:effectLst/>
                <a:latin typeface="Gill Sans MT" panose="020B0502020104020203" pitchFamily="34" charset="0"/>
                <a:ea typeface="Times New Roman" panose="02020603050405020304" pitchFamily="18" charset="0"/>
              </a:rPr>
              <a:t>, to provide training to inculcate vocational skills in the unemployed youth. E.g., carpentry, electroplating, etc.</a:t>
            </a:r>
            <a:endParaRPr lang="en-US" sz="1700" u="none" strike="noStrike"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1200"/>
              </a:spcAft>
              <a:buFont typeface="Arial" panose="020B0604020202020204" pitchFamily="34" charset="0"/>
              <a:buChar char="●"/>
            </a:pPr>
            <a:r>
              <a:rPr lang="en-US" sz="1700" dirty="0">
                <a:latin typeface="Gill Sans MT" panose="020B0502020104020203" pitchFamily="34" charset="0"/>
                <a:ea typeface="Times New Roman" panose="02020603050405020304" pitchFamily="18" charset="0"/>
              </a:rPr>
              <a:t>T</a:t>
            </a:r>
            <a:r>
              <a:rPr lang="en-US" sz="1700" u="none" strike="noStrike" dirty="0">
                <a:effectLst/>
                <a:latin typeface="Gill Sans MT" panose="020B0502020104020203" pitchFamily="34" charset="0"/>
                <a:ea typeface="Times New Roman" panose="02020603050405020304" pitchFamily="18" charset="0"/>
              </a:rPr>
              <a:t>raining from KVKs – piggery, </a:t>
            </a:r>
            <a:r>
              <a:rPr lang="en-US" sz="1700" u="none" strike="noStrike" dirty="0" err="1">
                <a:effectLst/>
                <a:latin typeface="Gill Sans MT" panose="020B0502020104020203" pitchFamily="34" charset="0"/>
                <a:ea typeface="Times New Roman" panose="02020603050405020304" pitchFamily="18" charset="0"/>
              </a:rPr>
              <a:t>goatery</a:t>
            </a:r>
            <a:r>
              <a:rPr lang="en-US" sz="1700" u="none" strike="noStrike" dirty="0">
                <a:effectLst/>
                <a:latin typeface="Gill Sans MT" panose="020B0502020104020203" pitchFamily="34" charset="0"/>
                <a:ea typeface="Times New Roman" panose="02020603050405020304" pitchFamily="18" charset="0"/>
              </a:rPr>
              <a:t>, fisheries, poultry, etc.</a:t>
            </a:r>
            <a:endParaRPr lang="en-US" sz="1700" b="1" dirty="0">
              <a:effectLst/>
              <a:latin typeface="Gill Sans MT" panose="020B0502020104020203" pitchFamily="34" charset="0"/>
              <a:ea typeface="Times New Roman" panose="02020603050405020304" pitchFamily="18" charset="0"/>
            </a:endParaRPr>
          </a:p>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For farm women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1200"/>
              </a:spcAft>
              <a:buFont typeface="Arial" panose="020B0604020202020204" pitchFamily="34" charset="0"/>
              <a:buChar char="●"/>
            </a:pPr>
            <a:r>
              <a:rPr lang="en-IN" altLang="en-US" sz="1700" dirty="0">
                <a:latin typeface="Gill Sans MT" panose="020B0502020104020203" pitchFamily="34" charset="0"/>
                <a:ea typeface="Times New Roman" panose="02020603050405020304" pitchFamily="18" charset="0"/>
              </a:rPr>
              <a:t>M</a:t>
            </a:r>
            <a:r>
              <a:rPr lang="en-IN" altLang="en-US" sz="1700" u="none" strike="noStrike" dirty="0">
                <a:effectLst/>
                <a:latin typeface="Gill Sans MT" panose="020B0502020104020203" pitchFamily="34" charset="0"/>
                <a:ea typeface="Times New Roman" panose="02020603050405020304" pitchFamily="18" charset="0"/>
              </a:rPr>
              <a:t>ushroom cultivation, Kitchen gardening, forming of self-help groups (SHGs)</a:t>
            </a:r>
            <a:endParaRPr lang="en-US" sz="1700" b="1" dirty="0">
              <a:effectLst/>
              <a:latin typeface="Gill Sans MT" panose="020B0502020104020203" pitchFamily="34" charset="0"/>
              <a:ea typeface="Times New Roman" panose="02020603050405020304" pitchFamily="18" charset="0"/>
            </a:endParaRPr>
          </a:p>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In livestock sector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Proper vaccination of the cattle to save them from dying due to local disease and increase milk production</a:t>
            </a:r>
            <a:endParaRPr lang="en-US" sz="1700" u="none" strike="noStrike" dirty="0">
              <a:effectLst/>
              <a:latin typeface="Gill Sans MT" panose="020B0502020104020203" pitchFamily="34" charset="0"/>
              <a:ea typeface="Times New Roman" panose="02020603050405020304" pitchFamily="18" charset="0"/>
            </a:endParaRPr>
          </a:p>
          <a:p>
            <a:pPr marL="342900" marR="0" lvl="0" indent="-342900">
              <a:lnSpc>
                <a:spcPct val="115000"/>
              </a:lnSpc>
              <a:spcBef>
                <a:spcPts val="0"/>
              </a:spcBef>
              <a:spcAft>
                <a:spcPts val="1200"/>
              </a:spcAft>
              <a:buFont typeface="Arial" panose="020B0604020202020204" pitchFamily="34" charset="0"/>
              <a:buChar char="●"/>
            </a:pPr>
            <a:r>
              <a:rPr lang="en-US" sz="1700" dirty="0">
                <a:latin typeface="Gill Sans MT" panose="020B0502020104020203" pitchFamily="34" charset="0"/>
                <a:ea typeface="Arial" panose="020B0604020202020204" pitchFamily="34" charset="0"/>
              </a:rPr>
              <a:t>Growing of fodder crops, e.g., berseem, in wasteland</a:t>
            </a:r>
            <a:endParaRPr lang="en-US" sz="1700" b="1" dirty="0">
              <a:effectLst/>
              <a:latin typeface="Gill Sans MT" panose="020B0502020104020203" pitchFamily="34" charset="0"/>
              <a:ea typeface="Times New Roman" panose="02020603050405020304" pitchFamily="18" charset="0"/>
            </a:endParaRPr>
          </a:p>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To mitigate water scarcity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Rainwater harvesting in their house by building small structures and then using the stored water for irrigation</a:t>
            </a:r>
            <a:endParaRPr lang="en-US" sz="1700" u="none" strike="noStrike"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120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Growing crop varieties that grow well in minimum water</a:t>
            </a:r>
            <a:endParaRPr lang="en-US" sz="1700" b="1" dirty="0">
              <a:effectLst/>
              <a:latin typeface="Gill Sans MT" panose="020B0502020104020203" pitchFamily="34" charset="0"/>
              <a:ea typeface="Times New Roman" panose="02020603050405020304" pitchFamily="18" charset="0"/>
            </a:endParaRPr>
          </a:p>
          <a:p>
            <a:pPr marL="0" marR="0">
              <a:lnSpc>
                <a:spcPct val="115000"/>
              </a:lnSpc>
              <a:spcBef>
                <a:spcPts val="0"/>
              </a:spcBef>
              <a:spcAft>
                <a:spcPts val="0"/>
              </a:spcAft>
            </a:pPr>
            <a:r>
              <a:rPr lang="en-US" sz="1700" b="1" dirty="0">
                <a:effectLst/>
                <a:latin typeface="Gill Sans MT" panose="020B0502020104020203" pitchFamily="34" charset="0"/>
                <a:ea typeface="Times New Roman" panose="02020603050405020304" pitchFamily="18" charset="0"/>
              </a:rPr>
              <a:t>Instructions for less cost of cultivation and high output :-</a:t>
            </a:r>
            <a:endParaRPr lang="en-US" sz="1700"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Seed treatment before sowing to increase the yield</a:t>
            </a:r>
            <a:endParaRPr lang="en-US" sz="1700" u="none" strike="noStrike"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Using the proper amount of fertilizer to minimize soil pollution and water pollution</a:t>
            </a:r>
            <a:endParaRPr lang="en-US" sz="1700" u="none" strike="noStrike" dirty="0">
              <a:effectLst/>
              <a:latin typeface="Gill Sans MT" panose="020B0502020104020203" pitchFamily="34" charset="0"/>
              <a:ea typeface="Arial" panose="020B0604020202020204" pitchFamily="34" charset="0"/>
            </a:endParaRPr>
          </a:p>
          <a:p>
            <a:pPr marL="342900" marR="0" lvl="0" indent="-342900">
              <a:lnSpc>
                <a:spcPct val="115000"/>
              </a:lnSpc>
              <a:spcBef>
                <a:spcPts val="0"/>
              </a:spcBef>
              <a:spcAft>
                <a:spcPts val="1000"/>
              </a:spcAft>
              <a:buFont typeface="Arial" panose="020B0604020202020204" pitchFamily="34" charset="0"/>
              <a:buChar char="●"/>
            </a:pPr>
            <a:r>
              <a:rPr lang="en-US" sz="1700" u="none" strike="noStrike" dirty="0">
                <a:effectLst/>
                <a:latin typeface="Gill Sans MT" panose="020B0502020104020203" pitchFamily="34" charset="0"/>
                <a:ea typeface="Times New Roman" panose="02020603050405020304" pitchFamily="18" charset="0"/>
              </a:rPr>
              <a:t>Integrated disease and pest management</a:t>
            </a:r>
            <a:endParaRPr lang="en-US" sz="1700" u="none" strike="noStrike" dirty="0">
              <a:effectLst/>
              <a:latin typeface="Gill Sans MT" panose="020B0502020104020203" pitchFamily="34" charset="0"/>
              <a:ea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oup of people standing in a field&#10;&#10;Description automatically generated with medium confidence"/>
          <p:cNvPicPr>
            <a:picLocks noChangeAspect="1"/>
          </p:cNvPicPr>
          <p:nvPr/>
        </p:nvPicPr>
        <p:blipFill rotWithShape="1">
          <a:blip r:embed="rId1">
            <a:extLst>
              <a:ext uri="{28A0092B-C50C-407E-A947-70E740481C1C}">
                <a14:useLocalDpi xmlns:a14="http://schemas.microsoft.com/office/drawing/2010/main" val="0"/>
              </a:ext>
            </a:extLst>
          </a:blip>
          <a:srcRect l="4030" t="6484" r="42779" b="1"/>
          <a:stretch>
            <a:fillRect/>
          </a:stretch>
        </p:blipFill>
        <p:spPr>
          <a:xfrm>
            <a:off x="3523488" y="10"/>
            <a:ext cx="8668512" cy="6857990"/>
          </a:xfrm>
          <a:prstGeom prst="rect">
            <a:avLst/>
          </a:prstGeom>
        </p:spPr>
      </p:pic>
      <p:sp>
        <p:nvSpPr>
          <p:cNvPr id="19" name="Rectangle 18"/>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81029" y="1941389"/>
            <a:ext cx="4023360" cy="2472932"/>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5400" b="1" cap="none" spc="0" dirty="0">
                <a:ln w="22225">
                  <a:solidFill>
                    <a:schemeClr val="accent2"/>
                  </a:solidFill>
                  <a:prstDash val="solid"/>
                </a:ln>
                <a:effectLst/>
                <a:latin typeface="+mj-lt"/>
                <a:ea typeface="+mj-ea"/>
                <a:cs typeface="+mj-cs"/>
              </a:rPr>
              <a:t>Krishi</a:t>
            </a:r>
            <a:endParaRPr lang="en-US" sz="5400" b="1" cap="none" spc="0" dirty="0">
              <a:ln w="22225">
                <a:solidFill>
                  <a:schemeClr val="accent2"/>
                </a:solidFill>
                <a:prstDash val="solid"/>
              </a:ln>
              <a:effectLst/>
              <a:latin typeface="+mj-lt"/>
              <a:ea typeface="+mj-ea"/>
              <a:cs typeface="+mj-cs"/>
            </a:endParaRPr>
          </a:p>
          <a:p>
            <a:pPr marL="0" marR="0" lvl="0" indent="0" fontAlgn="auto">
              <a:lnSpc>
                <a:spcPct val="90000"/>
              </a:lnSpc>
              <a:spcBef>
                <a:spcPct val="0"/>
              </a:spcBef>
              <a:spcAft>
                <a:spcPts val="600"/>
              </a:spcAft>
              <a:buClrTx/>
              <a:buSzTx/>
              <a:defRPr/>
            </a:pPr>
            <a:r>
              <a:rPr kumimoji="0" lang="en-US" sz="5400" b="1" i="0" u="none" strike="noStrike" normalizeH="0" baseline="0" noProof="0" dirty="0" err="1">
                <a:ln w="22225">
                  <a:solidFill>
                    <a:schemeClr val="accent2"/>
                  </a:solidFill>
                  <a:prstDash val="solid"/>
                </a:ln>
                <a:uLnTx/>
                <a:uFillTx/>
                <a:latin typeface="+mj-lt"/>
                <a:ea typeface="+mj-ea"/>
                <a:cs typeface="+mj-cs"/>
              </a:rPr>
              <a:t>Vigyan</a:t>
            </a:r>
            <a:endParaRPr lang="en-US" sz="5400" b="1" dirty="0">
              <a:ln w="22225">
                <a:solidFill>
                  <a:schemeClr val="accent2"/>
                </a:solidFill>
                <a:prstDash val="solid"/>
              </a:ln>
              <a:latin typeface="+mj-lt"/>
              <a:ea typeface="+mj-ea"/>
              <a:cs typeface="+mj-cs"/>
            </a:endParaRPr>
          </a:p>
          <a:p>
            <a:pPr marL="0" marR="0" lvl="0" indent="0" fontAlgn="auto">
              <a:lnSpc>
                <a:spcPct val="90000"/>
              </a:lnSpc>
              <a:spcBef>
                <a:spcPct val="0"/>
              </a:spcBef>
              <a:spcAft>
                <a:spcPts val="600"/>
              </a:spcAft>
              <a:buClrTx/>
              <a:buSzTx/>
              <a:defRPr/>
            </a:pPr>
            <a:r>
              <a:rPr kumimoji="0" lang="en-US" sz="5400" b="1" i="0" u="none" strike="noStrike" cap="none" spc="0" normalizeH="0" baseline="0" noProof="0" dirty="0">
                <a:ln w="22225">
                  <a:solidFill>
                    <a:schemeClr val="accent2"/>
                  </a:solidFill>
                  <a:prstDash val="solid"/>
                </a:ln>
                <a:effectLst/>
                <a:uLnTx/>
                <a:uFillTx/>
                <a:latin typeface="+mj-lt"/>
                <a:ea typeface="+mj-ea"/>
                <a:cs typeface="+mj-cs"/>
              </a:rPr>
              <a:t>Kendra</a:t>
            </a:r>
            <a:endParaRPr kumimoji="0" lang="en-US" sz="5400" b="1" i="0" u="none" strike="noStrike" cap="none" spc="0" normalizeH="0" baseline="0" noProof="0" dirty="0">
              <a:ln>
                <a:noFill/>
              </a:ln>
              <a:effectLst/>
              <a:uLnTx/>
              <a:uFillTx/>
              <a:latin typeface="+mj-lt"/>
              <a:ea typeface="+mj-ea"/>
              <a:cs typeface="+mj-cs"/>
            </a:endParaRPr>
          </a:p>
        </p:txBody>
      </p:sp>
      <p:sp>
        <p:nvSpPr>
          <p:cNvPr id="21" name="Rectangle 20"/>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0" y="-26386"/>
            <a:ext cx="12192000" cy="688438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367026"/>
            <a:ext cx="11749086"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Krishi </a:t>
            </a:r>
            <a:r>
              <a:rPr kumimoji="0" lang="en-US" sz="4000" b="1" i="0" u="none" strike="noStrike" kern="1200" cap="none" spc="0" normalizeH="0" baseline="0" noProof="0" dirty="0" err="1">
                <a:ln>
                  <a:noFill/>
                </a:ln>
                <a:solidFill>
                  <a:srgbClr val="FF0000"/>
                </a:solidFill>
                <a:effectLst/>
                <a:uLnTx/>
                <a:uFillTx/>
                <a:latin typeface="Amasis MT Pro" panose="02040504050005020304" pitchFamily="18" charset="0"/>
                <a:ea typeface="+mn-ea"/>
                <a:cs typeface="+mn-cs"/>
              </a:rPr>
              <a:t>Vigyan</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Kendra</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519430" y="1236980"/>
            <a:ext cx="320167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Introduction</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5" name="TextBox 4"/>
          <p:cNvSpPr txBox="1"/>
          <p:nvPr/>
        </p:nvSpPr>
        <p:spPr>
          <a:xfrm>
            <a:off x="519624" y="1821827"/>
            <a:ext cx="11152751" cy="1015663"/>
          </a:xfrm>
          <a:prstGeom prst="rect">
            <a:avLst/>
          </a:prstGeom>
          <a:solidFill>
            <a:schemeClr val="accent4">
              <a:lumMod val="20000"/>
              <a:lumOff val="80000"/>
            </a:schemeClr>
          </a:solidFill>
        </p:spPr>
        <p:txBody>
          <a:bodyPr wrap="square" rtlCol="0">
            <a:spAutoFit/>
          </a:bodyPr>
          <a:lstStyle/>
          <a:p>
            <a:pPr marR="0" lvl="0" algn="just" defTabSz="914400" rtl="0" eaLnBrk="1" fontAlgn="auto" latinLnBrk="0" hangingPunct="1">
              <a:lnSpc>
                <a:spcPct val="100000"/>
              </a:lnSpc>
              <a:spcBef>
                <a:spcPts val="0"/>
              </a:spcBef>
              <a:spcAft>
                <a:spcPts val="1200"/>
              </a:spcAft>
              <a:buClrTx/>
              <a:buSzTx/>
              <a:defRPr/>
            </a:pPr>
            <a:r>
              <a:rPr lang="en-US" sz="2000" b="0" i="0" u="none" strike="noStrike" dirty="0">
                <a:solidFill>
                  <a:srgbClr val="000000"/>
                </a:solidFill>
                <a:effectLst/>
                <a:latin typeface="Gill Sans MT" panose="020B0502020104020203" pitchFamily="34" charset="0"/>
              </a:rPr>
              <a:t>It is devoted to undertaking the activities of technology assessment, refinement and dissemination through on-farm testing, frontline demonstration, vocational training of farmers, rural youth, farm women and extension functionaries</a:t>
            </a:r>
            <a:endParaRPr kumimoji="0" lang="en-US" sz="2000" i="0" u="none" strike="noStrike" kern="1200" cap="none" spc="0" normalizeH="0" baseline="0" noProof="0" dirty="0">
              <a:ln>
                <a:noFill/>
              </a:ln>
              <a:solidFill>
                <a:srgbClr val="000000"/>
              </a:solidFill>
              <a:effectLst/>
              <a:uLnTx/>
              <a:uFillTx/>
              <a:latin typeface="Gill Sans MT" panose="020B0502020104020203" pitchFamily="34" charset="0"/>
            </a:endParaRPr>
          </a:p>
        </p:txBody>
      </p:sp>
      <p:sp>
        <p:nvSpPr>
          <p:cNvPr id="6" name="TextBox 5"/>
          <p:cNvSpPr txBox="1"/>
          <p:nvPr/>
        </p:nvSpPr>
        <p:spPr>
          <a:xfrm>
            <a:off x="519623" y="2978335"/>
            <a:ext cx="26522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Mandates</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7" name="TextBox 6"/>
          <p:cNvSpPr txBox="1"/>
          <p:nvPr/>
        </p:nvSpPr>
        <p:spPr>
          <a:xfrm>
            <a:off x="519622" y="3563110"/>
            <a:ext cx="11152751" cy="2726690"/>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latin typeface="Gill Sans MT" panose="020B0502020104020203" pitchFamily="34" charset="0"/>
              </a:rPr>
              <a:t>On farm trial</a:t>
            </a:r>
            <a:r>
              <a:rPr lang="en-US" sz="2000" dirty="0">
                <a:latin typeface="Gill Sans MT" panose="020B0502020104020203" pitchFamily="34" charset="0"/>
              </a:rPr>
              <a:t> – </a:t>
            </a:r>
            <a:r>
              <a:rPr lang="en-US" sz="2000" b="0" i="0" u="none" strike="noStrike" dirty="0">
                <a:solidFill>
                  <a:srgbClr val="000000"/>
                </a:solidFill>
                <a:effectLst/>
                <a:latin typeface="Gill Sans MT" panose="020B0502020104020203" pitchFamily="34" charset="0"/>
              </a:rPr>
              <a:t>Conduct “On-farm testing” for identifying technologies in terms of location-specific sustainable land use systems through technology assessment and refinement</a:t>
            </a:r>
            <a:endParaRPr lang="en-US" sz="2000" b="0" i="0" u="none" strike="noStrike" dirty="0">
              <a:solidFill>
                <a:srgbClr val="000000"/>
              </a:solidFill>
              <a:effectLst/>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solidFill>
                  <a:srgbClr val="000000"/>
                </a:solidFill>
                <a:latin typeface="Gill Sans MT" panose="020B0502020104020203" pitchFamily="34" charset="0"/>
              </a:rPr>
              <a:t>Frontline demonstration </a:t>
            </a:r>
            <a:r>
              <a:rPr lang="en-US" sz="2000" dirty="0">
                <a:solidFill>
                  <a:srgbClr val="000000"/>
                </a:solidFill>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frontline demonstrations on various crops to generate production data and feedback information</a:t>
            </a:r>
            <a:endParaRPr lang="en-US" sz="2000" b="0" i="0" u="none" strike="noStrike" dirty="0">
              <a:solidFill>
                <a:srgbClr val="000000"/>
              </a:solidFill>
              <a:effectLst/>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solidFill>
                  <a:srgbClr val="000000"/>
                </a:solidFill>
                <a:latin typeface="Gill Sans MT" panose="020B0502020104020203" pitchFamily="34" charset="0"/>
              </a:rPr>
              <a:t>Capacity development (On-campus/Off-campus training) </a:t>
            </a:r>
            <a:r>
              <a:rPr lang="en-US" sz="2000" dirty="0">
                <a:solidFill>
                  <a:srgbClr val="000000"/>
                </a:solidFill>
                <a:latin typeface="Gill Sans MT" panose="020B0502020104020203" pitchFamily="34" charset="0"/>
              </a:rPr>
              <a:t>–</a:t>
            </a:r>
            <a:r>
              <a:rPr lang="en-US" sz="2000" b="1" dirty="0">
                <a:solidFill>
                  <a:srgbClr val="000000"/>
                </a:solidFill>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short and long-term vocational training courses in agriculture and allied vocations for the farmer and rural youth with emphasis on “learning by doing” for higher production on farms and generation of self employment</a:t>
            </a:r>
            <a:endParaRPr lang="en-US" sz="2000" b="0" i="0" u="none" strike="noStrike" dirty="0">
              <a:solidFill>
                <a:srgbClr val="000000"/>
              </a:solidFill>
              <a:effectLst/>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effectLst/>
                <a:latin typeface="Gill Sans MT" panose="020B0502020104020203" pitchFamily="34" charset="0"/>
              </a:rPr>
              <a:t>Extension functionaries </a:t>
            </a:r>
            <a:r>
              <a:rPr lang="en-US" sz="2000" dirty="0">
                <a:effectLst/>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training to update the extension personnel with emerging </a:t>
            </a:r>
            <a:endParaRPr lang="en-US" sz="2000" b="0" i="0" u="none" strike="noStrike" dirty="0">
              <a:solidFill>
                <a:srgbClr val="000000"/>
              </a:solidFill>
              <a:effectLst/>
              <a:latin typeface="Gill Sans MT" panose="020B0502020104020203" pitchFamily="34" charset="0"/>
            </a:endParaRPr>
          </a:p>
        </p:txBody>
      </p:sp>
      <p:sp>
        <p:nvSpPr>
          <p:cNvPr id="8" name="TextBox 7"/>
          <p:cNvSpPr txBox="1"/>
          <p:nvPr/>
        </p:nvSpPr>
        <p:spPr>
          <a:xfrm>
            <a:off x="520258" y="3563110"/>
            <a:ext cx="11152751" cy="3091815"/>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latin typeface="Gill Sans MT" panose="020B0502020104020203" pitchFamily="34" charset="0"/>
              </a:rPr>
              <a:t>On farm trial</a:t>
            </a:r>
            <a:r>
              <a:rPr lang="en-US" sz="2000" dirty="0">
                <a:latin typeface="Gill Sans MT" panose="020B0502020104020203" pitchFamily="34" charset="0"/>
              </a:rPr>
              <a:t> – </a:t>
            </a:r>
            <a:r>
              <a:rPr lang="en-US" sz="2000" b="0" i="0" u="none" strike="noStrike" dirty="0">
                <a:solidFill>
                  <a:srgbClr val="000000"/>
                </a:solidFill>
                <a:effectLst/>
                <a:latin typeface="Gill Sans MT" panose="020B0502020104020203" pitchFamily="34" charset="0"/>
              </a:rPr>
              <a:t>Conduct “On-farm testing” for identifying technologies in terms of location-specific sustainable land use systems through technology assessment and refinement</a:t>
            </a:r>
            <a:endParaRPr lang="en-US" sz="2000" b="0" i="0" u="none" strike="noStrike" dirty="0">
              <a:solidFill>
                <a:srgbClr val="000000"/>
              </a:solidFill>
              <a:effectLst/>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solidFill>
                  <a:srgbClr val="000000"/>
                </a:solidFill>
                <a:latin typeface="Gill Sans MT" panose="020B0502020104020203" pitchFamily="34" charset="0"/>
              </a:rPr>
              <a:t>Frontline demonstration </a:t>
            </a:r>
            <a:r>
              <a:rPr lang="en-US" sz="2000" dirty="0">
                <a:solidFill>
                  <a:srgbClr val="000000"/>
                </a:solidFill>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frontline demonstrations on various crops to generate production data and feedback information</a:t>
            </a:r>
            <a:endParaRPr lang="en-US" sz="2000" b="0" i="0" u="none" strike="noStrike" dirty="0">
              <a:solidFill>
                <a:srgbClr val="000000"/>
              </a:solidFill>
              <a:effectLst/>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2000" b="1" dirty="0">
                <a:solidFill>
                  <a:srgbClr val="000000"/>
                </a:solidFill>
                <a:latin typeface="Gill Sans MT" panose="020B0502020104020203" pitchFamily="34" charset="0"/>
              </a:rPr>
              <a:t>Capacity development (On-campus/Off-campus training) </a:t>
            </a:r>
            <a:r>
              <a:rPr lang="en-US" sz="2000" dirty="0">
                <a:solidFill>
                  <a:srgbClr val="000000"/>
                </a:solidFill>
                <a:latin typeface="Gill Sans MT" panose="020B0502020104020203" pitchFamily="34" charset="0"/>
              </a:rPr>
              <a:t>–</a:t>
            </a:r>
            <a:r>
              <a:rPr lang="en-US" sz="2000" b="1" dirty="0">
                <a:solidFill>
                  <a:srgbClr val="000000"/>
                </a:solidFill>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Organize short and long-term vocational training courses in agriculture and allied vocations for the farmer and rural youth with emphasis on “learning by doing” for higher production on farms and generation of self employment</a:t>
            </a:r>
            <a:endParaRPr lang="en-US" sz="2000" b="0" i="0" u="none" strike="noStrike" dirty="0">
              <a:solidFill>
                <a:srgbClr val="000000"/>
              </a:solidFill>
              <a:effectLst/>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IN" altLang="en-US" sz="2000" b="1" i="0" u="none" strike="noStrike" dirty="0">
                <a:solidFill>
                  <a:srgbClr val="000000"/>
                </a:solidFill>
                <a:effectLst/>
                <a:latin typeface="Gill Sans MT" panose="020B0502020104020203" pitchFamily="34" charset="0"/>
              </a:rPr>
              <a:t>Advisory services </a:t>
            </a:r>
            <a:r>
              <a:rPr lang="en-IN" altLang="en-US" sz="2000" b="0" i="0" u="none" strike="noStrike" dirty="0">
                <a:solidFill>
                  <a:srgbClr val="000000"/>
                </a:solidFill>
                <a:effectLst/>
                <a:latin typeface="Gill Sans MT" panose="020B0502020104020203" pitchFamily="34" charset="0"/>
              </a:rPr>
              <a:t>-provide farm advisories using information communication technology.</a:t>
            </a:r>
            <a:endParaRPr lang="en-IN" altLang="en-US" sz="2000" b="0" i="0" u="none" strike="noStrike" dirty="0">
              <a:solidFill>
                <a:srgbClr val="000000"/>
              </a:solidFill>
              <a:effectLst/>
              <a:latin typeface="Gill Sans MT" panose="020B0502020104020203"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IN" altLang="en-US" sz="2000" b="1" i="0" u="none" strike="noStrike" dirty="0">
                <a:solidFill>
                  <a:srgbClr val="000000"/>
                </a:solidFill>
                <a:effectLst/>
                <a:latin typeface="Gill Sans MT" panose="020B0502020104020203" pitchFamily="34" charset="0"/>
              </a:rPr>
              <a:t>Multisector support</a:t>
            </a:r>
            <a:r>
              <a:rPr lang="en-IN" altLang="en-US" sz="2000" b="0" i="0" u="none" strike="noStrike" dirty="0">
                <a:solidFill>
                  <a:srgbClr val="000000"/>
                </a:solidFill>
                <a:effectLst/>
                <a:latin typeface="Gill Sans MT" panose="020B0502020104020203" pitchFamily="34" charset="0"/>
              </a:rPr>
              <a:t> -to work as a knowledge and resource centre of agricultural technologies.</a:t>
            </a:r>
            <a:endParaRPr lang="en-IN" altLang="en-US" sz="2000" b="0" i="0" u="none" strike="noStrike" dirty="0">
              <a:solidFill>
                <a:srgbClr val="000000"/>
              </a:solidFill>
              <a:effectLst/>
              <a:latin typeface="Gill Sans MT" panose="020B0502020104020203"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268415"/>
            <a:ext cx="11749086"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Krishi </a:t>
            </a:r>
            <a:r>
              <a:rPr kumimoji="0" lang="en-US" sz="4000" b="1" i="0" u="none" strike="noStrike" kern="1200" cap="none" spc="0" normalizeH="0" baseline="0" noProof="0" dirty="0" err="1">
                <a:ln>
                  <a:noFill/>
                </a:ln>
                <a:solidFill>
                  <a:srgbClr val="FF0000"/>
                </a:solidFill>
                <a:effectLst/>
                <a:uLnTx/>
                <a:uFillTx/>
                <a:latin typeface="Amasis MT Pro" panose="02040504050005020304" pitchFamily="18" charset="0"/>
                <a:ea typeface="+mn-ea"/>
                <a:cs typeface="+mn-cs"/>
              </a:rPr>
              <a:t>Vigyan</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Kendra</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pSp>
        <p:nvGrpSpPr>
          <p:cNvPr id="31" name="Group 30"/>
          <p:cNvGrpSpPr/>
          <p:nvPr/>
        </p:nvGrpSpPr>
        <p:grpSpPr>
          <a:xfrm>
            <a:off x="3192683" y="976301"/>
            <a:ext cx="5835201" cy="3399499"/>
            <a:chOff x="334630" y="1441938"/>
            <a:chExt cx="5835201" cy="3399499"/>
          </a:xfrm>
        </p:grpSpPr>
        <p:cxnSp>
          <p:nvCxnSpPr>
            <p:cNvPr id="8" name="Straight Arrow Connector 7"/>
            <p:cNvCxnSpPr/>
            <p:nvPr/>
          </p:nvCxnSpPr>
          <p:spPr>
            <a:xfrm flipH="1" flipV="1">
              <a:off x="2019428" y="2258388"/>
              <a:ext cx="495062" cy="504461"/>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762129" y="3127423"/>
              <a:ext cx="472536" cy="611140"/>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227885" y="3167944"/>
              <a:ext cx="51822" cy="836094"/>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204852" y="3152692"/>
              <a:ext cx="563016" cy="508992"/>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597380" y="2166938"/>
              <a:ext cx="527651" cy="613736"/>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ounded Rectangle 4"/>
            <p:cNvSpPr/>
            <p:nvPr/>
          </p:nvSpPr>
          <p:spPr>
            <a:xfrm>
              <a:off x="2218412" y="2766279"/>
              <a:ext cx="2018947" cy="408623"/>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ctr" defTabSz="609600" rtl="0" eaLnBrk="1" fontAlgn="base" latinLnBrk="0" hangingPunct="1">
                <a:lnSpc>
                  <a:spcPct val="100000"/>
                </a:lnSpc>
                <a:spcBef>
                  <a:spcPct val="0"/>
                </a:spcBef>
                <a:spcAft>
                  <a:spcPct val="0"/>
                </a:spcAft>
                <a:buClrTx/>
                <a:buSzTx/>
                <a:defRPr/>
              </a:pPr>
              <a:r>
                <a:rPr kumimoji="0" lang="en-US"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Objectives</a:t>
              </a:r>
              <a:endParaRPr kumimoji="0" lang="en-US"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9" name="Oval 18"/>
            <p:cNvSpPr/>
            <p:nvPr/>
          </p:nvSpPr>
          <p:spPr>
            <a:xfrm>
              <a:off x="881062" y="1441938"/>
              <a:ext cx="1762134" cy="83755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Latest technology demonstration</a:t>
              </a:r>
              <a:endParaRPr lang="en-US" sz="1400" b="1" dirty="0">
                <a:solidFill>
                  <a:schemeClr val="tx1"/>
                </a:solidFill>
              </a:endParaRPr>
            </a:p>
          </p:txBody>
        </p:sp>
        <p:sp>
          <p:nvSpPr>
            <p:cNvPr id="22" name="Oval 21"/>
            <p:cNvSpPr/>
            <p:nvPr/>
          </p:nvSpPr>
          <p:spPr>
            <a:xfrm>
              <a:off x="3861205" y="1459052"/>
              <a:ext cx="1762134" cy="83755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Learning by doing</a:t>
              </a:r>
              <a:endParaRPr lang="en-US" sz="1400" dirty="0">
                <a:solidFill>
                  <a:schemeClr val="tx1"/>
                </a:solidFill>
                <a:latin typeface="Gill Sans MT" panose="020B0502020104020203" pitchFamily="34" charset="0"/>
              </a:endParaRPr>
            </a:p>
          </p:txBody>
        </p:sp>
        <p:sp>
          <p:nvSpPr>
            <p:cNvPr id="23" name="Oval 22"/>
            <p:cNvSpPr/>
            <p:nvPr/>
          </p:nvSpPr>
          <p:spPr>
            <a:xfrm>
              <a:off x="4407697" y="3585259"/>
              <a:ext cx="1762134" cy="83755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Income generation activities</a:t>
              </a:r>
              <a:endParaRPr lang="en-US" sz="1400" dirty="0">
                <a:solidFill>
                  <a:schemeClr val="tx1"/>
                </a:solidFill>
                <a:latin typeface="Gill Sans MT" panose="020B0502020104020203" pitchFamily="34" charset="0"/>
              </a:endParaRPr>
            </a:p>
          </p:txBody>
        </p:sp>
        <p:sp>
          <p:nvSpPr>
            <p:cNvPr id="24" name="Oval 23"/>
            <p:cNvSpPr/>
            <p:nvPr/>
          </p:nvSpPr>
          <p:spPr>
            <a:xfrm>
              <a:off x="2343688" y="4003878"/>
              <a:ext cx="1762134" cy="83755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Organize ‘</a:t>
              </a:r>
              <a:r>
                <a:rPr lang="en-US" sz="1400" dirty="0" err="1">
                  <a:solidFill>
                    <a:schemeClr val="tx1"/>
                  </a:solidFill>
                  <a:latin typeface="Gill Sans MT" panose="020B0502020104020203" pitchFamily="34" charset="0"/>
                </a:rPr>
                <a:t>Kisaan</a:t>
              </a:r>
              <a:r>
                <a:rPr lang="en-US" sz="1400" dirty="0">
                  <a:solidFill>
                    <a:schemeClr val="tx1"/>
                  </a:solidFill>
                  <a:latin typeface="Gill Sans MT" panose="020B0502020104020203" pitchFamily="34" charset="0"/>
                </a:rPr>
                <a:t> Mela’</a:t>
              </a:r>
              <a:endParaRPr lang="en-US" sz="1400" dirty="0">
                <a:solidFill>
                  <a:schemeClr val="tx1"/>
                </a:solidFill>
                <a:latin typeface="Gill Sans MT" panose="020B0502020104020203" pitchFamily="34" charset="0"/>
              </a:endParaRPr>
            </a:p>
          </p:txBody>
        </p:sp>
        <p:sp>
          <p:nvSpPr>
            <p:cNvPr id="25" name="Oval 24"/>
            <p:cNvSpPr/>
            <p:nvPr/>
          </p:nvSpPr>
          <p:spPr>
            <a:xfrm>
              <a:off x="334630" y="3621399"/>
              <a:ext cx="1762135" cy="100220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Farmer-Scientist interface program</a:t>
              </a:r>
              <a:endParaRPr lang="en-US" sz="1400" dirty="0">
                <a:solidFill>
                  <a:schemeClr val="tx1"/>
                </a:solidFill>
                <a:latin typeface="Gill Sans MT" panose="020B0502020104020203" pitchFamily="34" charset="0"/>
              </a:endParaRPr>
            </a:p>
          </p:txBody>
        </p:sp>
      </p:grpSp>
      <p:sp>
        <p:nvSpPr>
          <p:cNvPr id="32" name="TextBox 31"/>
          <p:cNvSpPr txBox="1"/>
          <p:nvPr/>
        </p:nvSpPr>
        <p:spPr>
          <a:xfrm>
            <a:off x="533909" y="4137822"/>
            <a:ext cx="26522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KVK </a:t>
            </a:r>
            <a:r>
              <a:rPr kumimoji="0" lang="en-US" sz="3200" b="1" i="0" u="none" strike="noStrike" kern="1200" cap="none" spc="0" normalizeH="0" baseline="0" noProof="0" dirty="0" err="1">
                <a:ln>
                  <a:noFill/>
                </a:ln>
                <a:solidFill>
                  <a:srgbClr val="ED7D31">
                    <a:lumMod val="75000"/>
                  </a:srgbClr>
                </a:solidFill>
                <a:effectLst/>
                <a:uLnTx/>
                <a:uFillTx/>
                <a:latin typeface="Amasis MT Pro" panose="02040504050005020304" pitchFamily="18" charset="0"/>
                <a:ea typeface="+mn-ea"/>
                <a:cs typeface="+mn-cs"/>
              </a:rPr>
              <a:t>Godda</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33" name="TextBox 32"/>
          <p:cNvSpPr txBox="1"/>
          <p:nvPr/>
        </p:nvSpPr>
        <p:spPr>
          <a:xfrm>
            <a:off x="533909" y="4722597"/>
            <a:ext cx="11152751" cy="2010807"/>
          </a:xfrm>
          <a:prstGeom prst="rect">
            <a:avLst/>
          </a:prstGeom>
          <a:solidFill>
            <a:schemeClr val="accent4">
              <a:lumMod val="20000"/>
              <a:lumOff val="80000"/>
            </a:schemeClr>
          </a:solidFill>
        </p:spPr>
        <p:txBody>
          <a:bodyPr wrap="square" rtlCol="0">
            <a:spAutoFit/>
          </a:bodyPr>
          <a:lstStyle/>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kumimoji="0" lang="en-US" sz="1800" i="0" u="none" strike="noStrike" kern="1200" cap="none" spc="0" normalizeH="0" baseline="0" noProof="0" dirty="0">
                <a:ln>
                  <a:noFill/>
                </a:ln>
                <a:solidFill>
                  <a:srgbClr val="000000"/>
                </a:solidFill>
                <a:effectLst/>
                <a:uLnTx/>
                <a:uFillTx/>
                <a:latin typeface="Gill Sans MT" panose="020B0502020104020203" pitchFamily="34" charset="0"/>
              </a:rPr>
              <a:t>Name of the KVK – GVT - KVK </a:t>
            </a:r>
            <a:r>
              <a:rPr kumimoji="0" lang="en-US" sz="1800" i="0" u="none" strike="noStrike" kern="1200" cap="none" spc="0" normalizeH="0" baseline="0" noProof="0" dirty="0" err="1">
                <a:ln>
                  <a:noFill/>
                </a:ln>
                <a:solidFill>
                  <a:srgbClr val="000000"/>
                </a:solidFill>
                <a:effectLst/>
                <a:uLnTx/>
                <a:uFillTx/>
                <a:latin typeface="Gill Sans MT" panose="020B0502020104020203" pitchFamily="34" charset="0"/>
              </a:rPr>
              <a:t>Godda</a:t>
            </a:r>
            <a:endParaRPr kumimoji="0" lang="en-US" sz="1800" i="0" u="none" strike="noStrike" kern="1200" cap="none" spc="0" normalizeH="0" baseline="0" noProof="0" dirty="0">
              <a:ln>
                <a:noFill/>
              </a:ln>
              <a:solidFill>
                <a:srgbClr val="000000"/>
              </a:solidFill>
              <a:effectLst/>
              <a:uLnTx/>
              <a:uFillTx/>
              <a:latin typeface="Gill Sans MT" panose="020B0502020104020203" pitchFamily="34" charset="0"/>
            </a:endParaRP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kumimoji="0" lang="en-US" sz="1800" i="0" u="none" strike="noStrike" kern="1200" cap="none" spc="0" normalizeH="0" baseline="0" noProof="0" dirty="0">
                <a:ln>
                  <a:noFill/>
                </a:ln>
                <a:solidFill>
                  <a:srgbClr val="000000"/>
                </a:solidFill>
                <a:effectLst/>
                <a:uLnTx/>
                <a:uFillTx/>
                <a:latin typeface="Gill Sans MT" panose="020B0502020104020203" pitchFamily="34" charset="0"/>
              </a:rPr>
              <a:t>Established – year 2006</a:t>
            </a:r>
            <a:endParaRPr kumimoji="0" lang="en-US" sz="1800" i="0" u="none" strike="noStrike" kern="1200" cap="none" spc="0" normalizeH="0" baseline="0" noProof="0" dirty="0">
              <a:ln>
                <a:noFill/>
              </a:ln>
              <a:solidFill>
                <a:srgbClr val="000000"/>
              </a:solidFill>
              <a:effectLst/>
              <a:uLnTx/>
              <a:uFillTx/>
              <a:latin typeface="Gill Sans MT" panose="020B0502020104020203" pitchFamily="34" charset="0"/>
            </a:endParaRP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lang="en-US" dirty="0">
                <a:solidFill>
                  <a:srgbClr val="000000"/>
                </a:solidFill>
                <a:latin typeface="Gill Sans MT" panose="020B0502020104020203" pitchFamily="34" charset="0"/>
              </a:rPr>
              <a:t>Managed by – Gramin Vikas Trust(GVT)</a:t>
            </a:r>
            <a:endParaRPr lang="en-US" dirty="0">
              <a:solidFill>
                <a:srgbClr val="000000"/>
              </a:solidFill>
              <a:latin typeface="Gill Sans MT" panose="020B0502020104020203" pitchFamily="34" charset="0"/>
            </a:endParaRP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kumimoji="0" lang="en-US" sz="1800" i="0" u="none" strike="noStrike" kern="1200" cap="none" spc="0" normalizeH="0" baseline="0" noProof="0" dirty="0">
                <a:ln>
                  <a:noFill/>
                </a:ln>
                <a:solidFill>
                  <a:srgbClr val="000000"/>
                </a:solidFill>
                <a:effectLst/>
                <a:uLnTx/>
                <a:uFillTx/>
                <a:latin typeface="Gill Sans MT" panose="020B0502020104020203" pitchFamily="34" charset="0"/>
              </a:rPr>
              <a:t>Funded by – Indian Council of Agriculture Research, New Delhi</a:t>
            </a:r>
            <a:endParaRPr kumimoji="0" lang="en-US" sz="1800" i="0" u="none" strike="noStrike" kern="1200" cap="none" spc="0" normalizeH="0" baseline="0" noProof="0" dirty="0">
              <a:ln>
                <a:noFill/>
              </a:ln>
              <a:solidFill>
                <a:srgbClr val="000000"/>
              </a:solidFill>
              <a:effectLst/>
              <a:uLnTx/>
              <a:uFillTx/>
              <a:latin typeface="Gill Sans MT" panose="020B0502020104020203" pitchFamily="34" charset="0"/>
            </a:endParaRP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lang="en-US" dirty="0">
                <a:solidFill>
                  <a:srgbClr val="000000"/>
                </a:solidFill>
                <a:latin typeface="Gill Sans MT" panose="020B0502020104020203" pitchFamily="34" charset="0"/>
              </a:rPr>
              <a:t>Head of the KVK – Dr. Ravishankar</a:t>
            </a:r>
            <a:endParaRPr lang="en-US" dirty="0">
              <a:solidFill>
                <a:srgbClr val="000000"/>
              </a:solidFill>
              <a:latin typeface="Gill Sans MT" panose="020B0502020104020203" pitchFamily="34" charset="0"/>
            </a:endParaRPr>
          </a:p>
          <a:p>
            <a:pPr marL="285750" marR="0" lvl="0" indent="-285750" algn="just"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kumimoji="0" lang="en-US" sz="1800" i="0" u="none" strike="noStrike" kern="1200" cap="none" spc="0" normalizeH="0" baseline="0" noProof="0" dirty="0">
                <a:ln>
                  <a:noFill/>
                </a:ln>
                <a:solidFill>
                  <a:srgbClr val="000000"/>
                </a:solidFill>
                <a:effectLst/>
                <a:uLnTx/>
                <a:uFillTx/>
                <a:latin typeface="Gill Sans MT" panose="020B0502020104020203" pitchFamily="34" charset="0"/>
              </a:rPr>
              <a:t>Owned by – NGO</a:t>
            </a:r>
            <a:endParaRPr kumimoji="0" lang="en-US" sz="1800" i="0" u="none" strike="noStrike" kern="1200" cap="none" spc="0" normalizeH="0" baseline="0" noProof="0" dirty="0">
              <a:ln>
                <a:noFill/>
              </a:ln>
              <a:solidFill>
                <a:srgbClr val="000000"/>
              </a:solidFill>
              <a:effectLst/>
              <a:uLnTx/>
              <a:uFillTx/>
              <a:latin typeface="Gill Sans MT" panose="020B0502020104020203"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367026"/>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Important activities of KVK in past 1 year</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pSp>
        <p:nvGrpSpPr>
          <p:cNvPr id="28" name="Group 27"/>
          <p:cNvGrpSpPr/>
          <p:nvPr/>
        </p:nvGrpSpPr>
        <p:grpSpPr>
          <a:xfrm>
            <a:off x="66708" y="1099518"/>
            <a:ext cx="7311878" cy="3399659"/>
            <a:chOff x="1994194" y="1074912"/>
            <a:chExt cx="7311878" cy="3399659"/>
          </a:xfrm>
        </p:grpSpPr>
        <p:cxnSp>
          <p:nvCxnSpPr>
            <p:cNvPr id="24" name="Straight Arrow Connector 23"/>
            <p:cNvCxnSpPr>
              <a:endCxn id="21" idx="2"/>
            </p:cNvCxnSpPr>
            <p:nvPr/>
          </p:nvCxnSpPr>
          <p:spPr>
            <a:xfrm flipV="1">
              <a:off x="6585700" y="2406447"/>
              <a:ext cx="840300" cy="88901"/>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2" idx="6"/>
            </p:cNvCxnSpPr>
            <p:nvPr/>
          </p:nvCxnSpPr>
          <p:spPr>
            <a:xfrm flipH="1" flipV="1">
              <a:off x="3874266" y="2362127"/>
              <a:ext cx="836964" cy="105847"/>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743120" y="1074912"/>
              <a:ext cx="5973524" cy="3399659"/>
              <a:chOff x="314245" y="1441938"/>
              <a:chExt cx="5973524" cy="3399659"/>
            </a:xfrm>
          </p:grpSpPr>
          <p:cxnSp>
            <p:nvCxnSpPr>
              <p:cNvPr id="7" name="Straight Arrow Connector 6"/>
              <p:cNvCxnSpPr/>
              <p:nvPr/>
            </p:nvCxnSpPr>
            <p:spPr>
              <a:xfrm flipH="1" flipV="1">
                <a:off x="2019428" y="2258388"/>
                <a:ext cx="480885" cy="515085"/>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762129" y="3119265"/>
                <a:ext cx="472536" cy="611140"/>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227885" y="3167944"/>
                <a:ext cx="51822" cy="836094"/>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163905" y="3119265"/>
                <a:ext cx="624348" cy="555503"/>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597380" y="2166938"/>
                <a:ext cx="527651" cy="613736"/>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4"/>
              <p:cNvSpPr/>
              <p:nvPr/>
            </p:nvSpPr>
            <p:spPr>
              <a:xfrm>
                <a:off x="2218412" y="2766279"/>
                <a:ext cx="2018947" cy="408623"/>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ctr" defTabSz="609600" rtl="0" eaLnBrk="1" fontAlgn="base" latinLnBrk="0" hangingPunct="1">
                  <a:lnSpc>
                    <a:spcPct val="100000"/>
                  </a:lnSpc>
                  <a:spcBef>
                    <a:spcPct val="0"/>
                  </a:spcBef>
                  <a:spcAft>
                    <a:spcPct val="0"/>
                  </a:spcAft>
                  <a:buClrTx/>
                  <a:buSzTx/>
                  <a:defRPr/>
                </a:pPr>
                <a:r>
                  <a:rPr lang="en-US" b="1" dirty="0">
                    <a:solidFill>
                      <a:prstClr val="black"/>
                    </a:solidFill>
                    <a:latin typeface="Gill Sans MT" panose="020B0502020104020203" pitchFamily="34" charset="0"/>
                  </a:rPr>
                  <a:t>On Campus</a:t>
                </a:r>
                <a:endParaRPr kumimoji="0" lang="en-US"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5" name="Oval 14"/>
              <p:cNvSpPr/>
              <p:nvPr/>
            </p:nvSpPr>
            <p:spPr>
              <a:xfrm>
                <a:off x="809625" y="1441938"/>
                <a:ext cx="1833571"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Piggery training</a:t>
                </a:r>
                <a:endParaRPr lang="en-US" sz="1400" dirty="0">
                  <a:solidFill>
                    <a:schemeClr val="tx1"/>
                  </a:solidFill>
                </a:endParaRPr>
              </a:p>
            </p:txBody>
          </p:sp>
          <p:sp>
            <p:nvSpPr>
              <p:cNvPr id="16" name="Oval 15"/>
              <p:cNvSpPr/>
              <p:nvPr/>
            </p:nvSpPr>
            <p:spPr>
              <a:xfrm>
                <a:off x="3861204" y="1459052"/>
                <a:ext cx="1925233"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Plant protection and propagation training</a:t>
                </a:r>
                <a:endParaRPr lang="en-US" sz="1400" dirty="0">
                  <a:solidFill>
                    <a:schemeClr val="tx1"/>
                  </a:solidFill>
                  <a:latin typeface="Gill Sans MT" panose="020B0502020104020203" pitchFamily="34" charset="0"/>
                </a:endParaRPr>
              </a:p>
            </p:txBody>
          </p:sp>
          <p:sp>
            <p:nvSpPr>
              <p:cNvPr id="17" name="Oval 16"/>
              <p:cNvSpPr/>
              <p:nvPr/>
            </p:nvSpPr>
            <p:spPr>
              <a:xfrm>
                <a:off x="4407697" y="3585259"/>
                <a:ext cx="1880072"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Horticultural seedling, sapling development</a:t>
                </a:r>
                <a:endParaRPr lang="en-US" sz="1400" dirty="0">
                  <a:solidFill>
                    <a:schemeClr val="tx1"/>
                  </a:solidFill>
                  <a:latin typeface="Gill Sans MT" panose="020B0502020104020203" pitchFamily="34" charset="0"/>
                </a:endParaRPr>
              </a:p>
            </p:txBody>
          </p:sp>
          <p:sp>
            <p:nvSpPr>
              <p:cNvPr id="18" name="Oval 17"/>
              <p:cNvSpPr/>
              <p:nvPr/>
            </p:nvSpPr>
            <p:spPr>
              <a:xfrm>
                <a:off x="2343687" y="4004038"/>
                <a:ext cx="1781343"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Entrepreneur-ship development</a:t>
                </a:r>
                <a:endParaRPr lang="en-US" sz="1400" dirty="0">
                  <a:solidFill>
                    <a:schemeClr val="tx1"/>
                  </a:solidFill>
                  <a:latin typeface="Gill Sans MT" panose="020B0502020104020203" pitchFamily="34" charset="0"/>
                </a:endParaRPr>
              </a:p>
            </p:txBody>
          </p:sp>
          <p:sp>
            <p:nvSpPr>
              <p:cNvPr id="19" name="Oval 18"/>
              <p:cNvSpPr/>
              <p:nvPr/>
            </p:nvSpPr>
            <p:spPr>
              <a:xfrm>
                <a:off x="314245" y="3674768"/>
                <a:ext cx="1968110" cy="100220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Preservation and value addition of fruits and vegetables</a:t>
                </a:r>
                <a:endParaRPr lang="en-US" sz="1400" dirty="0">
                  <a:solidFill>
                    <a:schemeClr val="tx1"/>
                  </a:solidFill>
                  <a:latin typeface="Gill Sans MT" panose="020B0502020104020203" pitchFamily="34" charset="0"/>
                </a:endParaRPr>
              </a:p>
            </p:txBody>
          </p:sp>
        </p:grpSp>
        <p:sp>
          <p:nvSpPr>
            <p:cNvPr id="21" name="Oval 20"/>
            <p:cNvSpPr/>
            <p:nvPr/>
          </p:nvSpPr>
          <p:spPr>
            <a:xfrm>
              <a:off x="7426000" y="1987667"/>
              <a:ext cx="1880072"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Soil testing</a:t>
              </a:r>
              <a:endParaRPr lang="en-US" sz="1400" dirty="0">
                <a:solidFill>
                  <a:schemeClr val="tx1"/>
                </a:solidFill>
                <a:latin typeface="Gill Sans MT" panose="020B0502020104020203" pitchFamily="34" charset="0"/>
              </a:endParaRPr>
            </a:p>
          </p:txBody>
        </p:sp>
        <p:sp>
          <p:nvSpPr>
            <p:cNvPr id="22" name="Oval 21"/>
            <p:cNvSpPr/>
            <p:nvPr/>
          </p:nvSpPr>
          <p:spPr>
            <a:xfrm>
              <a:off x="1994194" y="1943347"/>
              <a:ext cx="1880072" cy="83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Fishery training</a:t>
              </a:r>
              <a:endParaRPr lang="en-US" sz="1400" dirty="0">
                <a:solidFill>
                  <a:schemeClr val="tx1"/>
                </a:solidFill>
                <a:latin typeface="Gill Sans MT" panose="020B0502020104020203" pitchFamily="34" charset="0"/>
              </a:endParaRPr>
            </a:p>
          </p:txBody>
        </p:sp>
      </p:grpSp>
      <p:cxnSp>
        <p:nvCxnSpPr>
          <p:cNvPr id="30" name="Straight Arrow Connector 29"/>
          <p:cNvCxnSpPr/>
          <p:nvPr/>
        </p:nvCxnSpPr>
        <p:spPr>
          <a:xfrm flipV="1">
            <a:off x="9290936" y="4253338"/>
            <a:ext cx="792864" cy="495772"/>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6538287" y="4847045"/>
            <a:ext cx="873102" cy="33235"/>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7253594" y="5038403"/>
            <a:ext cx="443617" cy="733520"/>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44" idx="0"/>
          </p:cNvCxnSpPr>
          <p:nvPr/>
        </p:nvCxnSpPr>
        <p:spPr>
          <a:xfrm>
            <a:off x="8704312" y="5060519"/>
            <a:ext cx="367858" cy="836094"/>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43" idx="1"/>
          </p:cNvCxnSpPr>
          <p:nvPr/>
        </p:nvCxnSpPr>
        <p:spPr>
          <a:xfrm>
            <a:off x="9324015" y="4955443"/>
            <a:ext cx="990638" cy="388530"/>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8236477" y="3955073"/>
            <a:ext cx="0" cy="771465"/>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ounded Rectangle 4"/>
          <p:cNvSpPr/>
          <p:nvPr/>
        </p:nvSpPr>
        <p:spPr>
          <a:xfrm>
            <a:off x="7353048" y="4675969"/>
            <a:ext cx="2018947" cy="408623"/>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ctr" defTabSz="609600" rtl="0" eaLnBrk="1" fontAlgn="base" latinLnBrk="0" hangingPunct="1">
              <a:lnSpc>
                <a:spcPct val="100000"/>
              </a:lnSpc>
              <a:spcBef>
                <a:spcPct val="0"/>
              </a:spcBef>
              <a:spcAft>
                <a:spcPct val="0"/>
              </a:spcAft>
              <a:buClrTx/>
              <a:buSzTx/>
              <a:defRPr/>
            </a:pPr>
            <a:r>
              <a:rPr lang="en-US" b="1" dirty="0">
                <a:solidFill>
                  <a:prstClr val="black"/>
                </a:solidFill>
                <a:latin typeface="Gill Sans MT" panose="020B0502020104020203" pitchFamily="34" charset="0"/>
              </a:rPr>
              <a:t>Off Campus</a:t>
            </a:r>
            <a:endParaRPr kumimoji="0" lang="en-US"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42" name="Oval 41"/>
          <p:cNvSpPr/>
          <p:nvPr/>
        </p:nvSpPr>
        <p:spPr>
          <a:xfrm>
            <a:off x="7218882" y="3117843"/>
            <a:ext cx="1925233"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INM</a:t>
            </a:r>
            <a:endParaRPr lang="en-US" sz="1400" dirty="0">
              <a:solidFill>
                <a:schemeClr val="tx1"/>
              </a:solidFill>
              <a:latin typeface="Gill Sans MT" panose="020B0502020104020203" pitchFamily="34" charset="0"/>
            </a:endParaRPr>
          </a:p>
        </p:txBody>
      </p:sp>
      <p:sp>
        <p:nvSpPr>
          <p:cNvPr id="43" name="Oval 42"/>
          <p:cNvSpPr/>
          <p:nvPr/>
        </p:nvSpPr>
        <p:spPr>
          <a:xfrm>
            <a:off x="10039323" y="5221315"/>
            <a:ext cx="1880072"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One day training on season</a:t>
            </a:r>
            <a:endParaRPr lang="en-US" sz="1400" dirty="0">
              <a:solidFill>
                <a:schemeClr val="tx1"/>
              </a:solidFill>
              <a:latin typeface="Gill Sans MT" panose="020B0502020104020203" pitchFamily="34" charset="0"/>
            </a:endParaRPr>
          </a:p>
        </p:txBody>
      </p:sp>
      <p:sp>
        <p:nvSpPr>
          <p:cNvPr id="44" name="Oval 43"/>
          <p:cNvSpPr/>
          <p:nvPr/>
        </p:nvSpPr>
        <p:spPr>
          <a:xfrm>
            <a:off x="8181498" y="5896613"/>
            <a:ext cx="1781343"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FPO and SHG formation</a:t>
            </a:r>
            <a:endParaRPr lang="en-US" sz="1400" dirty="0">
              <a:solidFill>
                <a:schemeClr val="tx1"/>
              </a:solidFill>
              <a:latin typeface="Gill Sans MT" panose="020B0502020104020203" pitchFamily="34" charset="0"/>
            </a:endParaRPr>
          </a:p>
        </p:txBody>
      </p:sp>
      <p:sp>
        <p:nvSpPr>
          <p:cNvPr id="45" name="Oval 44"/>
          <p:cNvSpPr/>
          <p:nvPr/>
        </p:nvSpPr>
        <p:spPr>
          <a:xfrm>
            <a:off x="5831004" y="5717063"/>
            <a:ext cx="1968110" cy="100220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Seed production</a:t>
            </a:r>
            <a:endParaRPr lang="en-US" sz="1400" dirty="0">
              <a:solidFill>
                <a:schemeClr val="tx1"/>
              </a:solidFill>
              <a:latin typeface="Gill Sans MT" panose="020B0502020104020203" pitchFamily="34" charset="0"/>
            </a:endParaRPr>
          </a:p>
        </p:txBody>
      </p:sp>
      <p:sp>
        <p:nvSpPr>
          <p:cNvPr id="33" name="Oval 32"/>
          <p:cNvSpPr/>
          <p:nvPr/>
        </p:nvSpPr>
        <p:spPr>
          <a:xfrm>
            <a:off x="10027544" y="3661618"/>
            <a:ext cx="1880072"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Natural resource management</a:t>
            </a:r>
            <a:endParaRPr lang="en-US" sz="1400" dirty="0">
              <a:solidFill>
                <a:schemeClr val="tx1"/>
              </a:solidFill>
              <a:latin typeface="Gill Sans MT" panose="020B0502020104020203" pitchFamily="34" charset="0"/>
            </a:endParaRPr>
          </a:p>
        </p:txBody>
      </p:sp>
      <p:sp>
        <p:nvSpPr>
          <p:cNvPr id="34" name="Oval 33"/>
          <p:cNvSpPr/>
          <p:nvPr/>
        </p:nvSpPr>
        <p:spPr>
          <a:xfrm>
            <a:off x="4658214" y="4469147"/>
            <a:ext cx="1880072" cy="8375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MT" panose="020B0502020104020203" pitchFamily="34" charset="0"/>
              </a:rPr>
              <a:t>Frontline demonstration</a:t>
            </a:r>
            <a:endParaRPr lang="en-US" sz="1400" dirty="0">
              <a:solidFill>
                <a:schemeClr val="tx1"/>
              </a:solidFill>
              <a:latin typeface="Gill Sans MT" panose="020B050202010402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367026"/>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Activities of KVK</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519624" y="1046546"/>
            <a:ext cx="37190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Research</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5" name="TextBox 4"/>
          <p:cNvSpPr txBox="1"/>
          <p:nvPr/>
        </p:nvSpPr>
        <p:spPr>
          <a:xfrm>
            <a:off x="519624" y="1631321"/>
            <a:ext cx="11152751" cy="2062103"/>
          </a:xfrm>
          <a:prstGeom prst="rect">
            <a:avLst/>
          </a:prstGeom>
          <a:solidFill>
            <a:schemeClr val="accent4">
              <a:lumMod val="20000"/>
              <a:lumOff val="80000"/>
            </a:schemeClr>
          </a:solidFill>
        </p:spPr>
        <p:txBody>
          <a:bodyPr wrap="square" rtlCol="0">
            <a:spAutoFit/>
          </a:bodyPr>
          <a:lstStyle/>
          <a:p>
            <a:pPr marL="285750" indent="-285750" rtl="0" fontAlgn="base">
              <a:spcBef>
                <a:spcPts val="585"/>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Agriculture</a:t>
            </a:r>
            <a:r>
              <a:rPr lang="en-US" sz="1800" b="0" i="0" u="none" strike="noStrike" dirty="0">
                <a:solidFill>
                  <a:srgbClr val="221F1F"/>
                </a:solidFill>
                <a:effectLst/>
                <a:latin typeface="Gill Sans MT" panose="020B0502020104020203" pitchFamily="34" charset="0"/>
              </a:rPr>
              <a:t> - Breeder seed demonstration, Seed production (breeder to certified)</a:t>
            </a:r>
            <a:endParaRPr lang="en-US" sz="1800" b="0" i="0" u="none" strike="noStrike" dirty="0">
              <a:solidFill>
                <a:srgbClr val="221F1F"/>
              </a:solidFill>
              <a:effectLst/>
              <a:latin typeface="Gill Sans MT" panose="020B0502020104020203" pitchFamily="34" charset="0"/>
            </a:endParaRPr>
          </a:p>
          <a:p>
            <a:pPr marL="285750" indent="-285750" rtl="0" fontAlgn="base">
              <a:spcBef>
                <a:spcPts val="585"/>
              </a:spcBef>
              <a:spcAft>
                <a:spcPts val="0"/>
              </a:spcAft>
              <a:buFont typeface="Arial" panose="020B0604020202020204" pitchFamily="34" charset="0"/>
              <a:buChar char="•"/>
            </a:pPr>
            <a:r>
              <a:rPr lang="en-US" sz="1800" b="0" i="0" u="none" strike="noStrike" dirty="0">
                <a:solidFill>
                  <a:srgbClr val="221F1F"/>
                </a:solidFill>
                <a:effectLst/>
                <a:latin typeface="Gill Sans MT" panose="020B0502020104020203" pitchFamily="34" charset="0"/>
              </a:rPr>
              <a:t>Including </a:t>
            </a:r>
            <a:r>
              <a:rPr lang="en-US" sz="1800" b="1" i="0" u="none" strike="noStrike" dirty="0">
                <a:solidFill>
                  <a:srgbClr val="221F1F"/>
                </a:solidFill>
                <a:effectLst/>
                <a:latin typeface="Gill Sans MT" panose="020B0502020104020203" pitchFamily="34" charset="0"/>
              </a:rPr>
              <a:t>horticulture</a:t>
            </a:r>
            <a:r>
              <a:rPr lang="en-US" sz="1800" b="0" i="0" u="none" strike="noStrike" dirty="0">
                <a:solidFill>
                  <a:srgbClr val="221F1F"/>
                </a:solidFill>
                <a:effectLst/>
                <a:latin typeface="Gill Sans MT" panose="020B0502020104020203" pitchFamily="34" charset="0"/>
              </a:rPr>
              <a:t> - Development of seedlings and saplings, nursery development of various vegetable crops (brinjal, tomato, cauliflower, cabbage)</a:t>
            </a:r>
            <a:endParaRPr lang="en-US" sz="1800" b="0" i="0" u="none" strike="noStrike" dirty="0">
              <a:solidFill>
                <a:srgbClr val="221F1F"/>
              </a:solidFill>
              <a:effectLst/>
              <a:latin typeface="Gill Sans MT" panose="020B0502020104020203" pitchFamily="34" charset="0"/>
            </a:endParaRPr>
          </a:p>
          <a:p>
            <a:pPr marL="285750" indent="-285750" rtl="0" fontAlgn="base">
              <a:spcBef>
                <a:spcPts val="585"/>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Seed production</a:t>
            </a:r>
            <a:r>
              <a:rPr lang="en-US" sz="1800" b="0" i="0" u="none" strike="noStrike" dirty="0">
                <a:solidFill>
                  <a:srgbClr val="221F1F"/>
                </a:solidFill>
                <a:effectLst/>
                <a:latin typeface="Gill Sans MT" panose="020B0502020104020203" pitchFamily="34" charset="0"/>
              </a:rPr>
              <a:t> of vegetable crops ( brinjal, tomato, onion)</a:t>
            </a:r>
            <a:endParaRPr lang="en-US" sz="1800" b="0" i="0" u="none" strike="noStrike" dirty="0">
              <a:solidFill>
                <a:srgbClr val="221F1F"/>
              </a:solidFill>
              <a:effectLst/>
              <a:latin typeface="Gill Sans MT" panose="020B0502020104020203" pitchFamily="34" charset="0"/>
            </a:endParaRPr>
          </a:p>
          <a:p>
            <a:pPr marL="285750" indent="-285750" rtl="0" fontAlgn="base">
              <a:spcBef>
                <a:spcPts val="585"/>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Sapling development</a:t>
            </a:r>
            <a:r>
              <a:rPr lang="en-US" sz="1800" b="0" i="0" u="none" strike="noStrike" dirty="0">
                <a:solidFill>
                  <a:srgbClr val="221F1F"/>
                </a:solidFill>
                <a:effectLst/>
                <a:latin typeface="Gill Sans MT" panose="020B0502020104020203" pitchFamily="34" charset="0"/>
              </a:rPr>
              <a:t> of guava, mango, drumstick</a:t>
            </a:r>
            <a:endParaRPr lang="en-US" sz="1800" b="0" i="0" u="none" strike="noStrike" dirty="0">
              <a:solidFill>
                <a:srgbClr val="221F1F"/>
              </a:solidFill>
              <a:effectLst/>
              <a:latin typeface="Gill Sans MT" panose="020B0502020104020203" pitchFamily="34" charset="0"/>
            </a:endParaRPr>
          </a:p>
          <a:p>
            <a:pPr marL="285750" indent="-285750" rtl="0" fontAlgn="base">
              <a:spcBef>
                <a:spcPts val="585"/>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Veterinary</a:t>
            </a:r>
            <a:r>
              <a:rPr lang="en-US" sz="1800" b="0" i="0" u="none" strike="noStrike" dirty="0">
                <a:solidFill>
                  <a:srgbClr val="221F1F"/>
                </a:solidFill>
                <a:effectLst/>
                <a:latin typeface="Gill Sans MT" panose="020B0502020104020203" pitchFamily="34" charset="0"/>
              </a:rPr>
              <a:t> including poultry- Demonstration of feed conversion ratio of </a:t>
            </a:r>
            <a:r>
              <a:rPr lang="en-US" sz="1800" b="0" i="0" u="none" strike="noStrike" dirty="0" err="1">
                <a:solidFill>
                  <a:srgbClr val="221F1F"/>
                </a:solidFill>
                <a:effectLst/>
                <a:latin typeface="Gill Sans MT" panose="020B0502020104020203" pitchFamily="34" charset="0"/>
              </a:rPr>
              <a:t>Jharsuk</a:t>
            </a:r>
            <a:endParaRPr lang="en-US" sz="1800" b="0" i="0" u="none" strike="noStrike" dirty="0">
              <a:solidFill>
                <a:srgbClr val="221F1F"/>
              </a:solidFill>
              <a:effectLst/>
              <a:latin typeface="Gill Sans MT" panose="020B0502020104020203" pitchFamily="34" charset="0"/>
            </a:endParaRPr>
          </a:p>
        </p:txBody>
      </p:sp>
      <p:sp>
        <p:nvSpPr>
          <p:cNvPr id="8" name="TextBox 7"/>
          <p:cNvSpPr txBox="1"/>
          <p:nvPr/>
        </p:nvSpPr>
        <p:spPr>
          <a:xfrm>
            <a:off x="519624" y="4542220"/>
            <a:ext cx="11152751" cy="1938992"/>
          </a:xfrm>
          <a:prstGeom prst="rect">
            <a:avLst/>
          </a:prstGeom>
          <a:solidFill>
            <a:schemeClr val="accent1">
              <a:lumMod val="40000"/>
              <a:lumOff val="60000"/>
            </a:schemeClr>
          </a:solidFill>
        </p:spPr>
        <p:txBody>
          <a:bodyPr wrap="square">
            <a:spAutoFit/>
          </a:bodyPr>
          <a:lstStyle/>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Agriculture</a:t>
            </a:r>
            <a:r>
              <a:rPr lang="en-US" sz="1800" b="0" i="0" u="none" strike="noStrike" dirty="0">
                <a:solidFill>
                  <a:srgbClr val="221F1F"/>
                </a:solidFill>
                <a:effectLst/>
                <a:latin typeface="Gill Sans MT" panose="020B0502020104020203" pitchFamily="34" charset="0"/>
              </a:rPr>
              <a:t> - 7 demonstration and 40 awareness </a:t>
            </a:r>
            <a:r>
              <a:rPr lang="en-US" sz="1800" b="0" i="0" u="none" strike="noStrike" dirty="0" err="1">
                <a:solidFill>
                  <a:srgbClr val="221F1F"/>
                </a:solidFill>
                <a:effectLst/>
                <a:latin typeface="Gill Sans MT" panose="020B0502020104020203" pitchFamily="34" charset="0"/>
              </a:rPr>
              <a:t>programme</a:t>
            </a:r>
            <a:r>
              <a:rPr lang="en-US" sz="1800" b="0" i="0" u="none" strike="noStrike" dirty="0">
                <a:solidFill>
                  <a:srgbClr val="221F1F"/>
                </a:solidFill>
                <a:effectLst/>
                <a:latin typeface="Gill Sans MT" panose="020B0502020104020203" pitchFamily="34" charset="0"/>
              </a:rPr>
              <a:t> on Natural Farming </a:t>
            </a:r>
            <a:endParaRPr lang="en-US" sz="1800" b="0" i="0" u="none" strike="noStrike" dirty="0">
              <a:solidFill>
                <a:srgbClr val="221F1F"/>
              </a:solidFill>
              <a:effectLst/>
              <a:latin typeface="Gill Sans MT" panose="020B0502020104020203" pitchFamily="34" charset="0"/>
            </a:endParaRPr>
          </a:p>
          <a:p>
            <a:pPr marL="285750" indent="-285750" rtl="0" fontAlgn="base">
              <a:spcBef>
                <a:spcPts val="930"/>
              </a:spcBef>
              <a:spcAft>
                <a:spcPts val="0"/>
              </a:spcAft>
              <a:buFont typeface="Arial" panose="020B0604020202020204" pitchFamily="34" charset="0"/>
              <a:buChar char="•"/>
            </a:pPr>
            <a:r>
              <a:rPr lang="en-US" sz="1800" b="0" i="0" u="none" strike="noStrike" dirty="0">
                <a:solidFill>
                  <a:srgbClr val="221F1F"/>
                </a:solidFill>
                <a:effectLst/>
                <a:latin typeface="Gill Sans MT" panose="020B0502020104020203" pitchFamily="34" charset="0"/>
              </a:rPr>
              <a:t>Including </a:t>
            </a:r>
            <a:r>
              <a:rPr lang="en-US" sz="1800" b="1" i="0" u="none" strike="noStrike" dirty="0">
                <a:solidFill>
                  <a:srgbClr val="221F1F"/>
                </a:solidFill>
                <a:effectLst/>
                <a:latin typeface="Gill Sans MT" panose="020B0502020104020203" pitchFamily="34" charset="0"/>
              </a:rPr>
              <a:t>horticulture</a:t>
            </a:r>
            <a:r>
              <a:rPr lang="en-US" sz="1800" b="0" i="0" u="none" strike="noStrike" dirty="0">
                <a:solidFill>
                  <a:srgbClr val="221F1F"/>
                </a:solidFill>
                <a:effectLst/>
                <a:latin typeface="Gill Sans MT" panose="020B0502020104020203" pitchFamily="34" charset="0"/>
              </a:rPr>
              <a:t> - Demonstration of nutritional garden</a:t>
            </a:r>
            <a:endParaRPr lang="en-US" sz="1800" b="0" i="0" u="none" strike="noStrike" dirty="0">
              <a:solidFill>
                <a:srgbClr val="221F1F"/>
              </a:solidFill>
              <a:effectLst/>
              <a:latin typeface="Gill Sans MT" panose="020B0502020104020203" pitchFamily="34" charset="0"/>
            </a:endParaRPr>
          </a:p>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Veterinary</a:t>
            </a:r>
            <a:r>
              <a:rPr lang="en-US" sz="1800" b="0" i="0" u="none" strike="noStrike" dirty="0">
                <a:solidFill>
                  <a:srgbClr val="221F1F"/>
                </a:solidFill>
                <a:effectLst/>
                <a:latin typeface="Gill Sans MT" panose="020B0502020104020203" pitchFamily="34" charset="0"/>
              </a:rPr>
              <a:t> including poultry, fisheries - Demonstration of feed conversion ratio of </a:t>
            </a:r>
            <a:r>
              <a:rPr lang="en-US" sz="1800" b="0" i="0" u="none" strike="noStrike" dirty="0" err="1">
                <a:solidFill>
                  <a:srgbClr val="221F1F"/>
                </a:solidFill>
                <a:effectLst/>
                <a:latin typeface="Gill Sans MT" panose="020B0502020104020203" pitchFamily="34" charset="0"/>
              </a:rPr>
              <a:t>Jharsuk</a:t>
            </a:r>
            <a:endParaRPr lang="en-US" dirty="0">
              <a:solidFill>
                <a:srgbClr val="221F1F"/>
              </a:solidFill>
              <a:latin typeface="Gill Sans MT" panose="020B0502020104020203" pitchFamily="34" charset="0"/>
            </a:endParaRPr>
          </a:p>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000000"/>
                </a:solidFill>
                <a:effectLst/>
                <a:latin typeface="Gill Sans MT" panose="020B0502020104020203" pitchFamily="34" charset="0"/>
              </a:rPr>
              <a:t>Fisheries</a:t>
            </a:r>
            <a:r>
              <a:rPr lang="en-US" sz="1800" b="0" i="0" u="none" strike="noStrike" dirty="0">
                <a:solidFill>
                  <a:srgbClr val="000000"/>
                </a:solidFill>
                <a:effectLst/>
                <a:latin typeface="Gill Sans MT" panose="020B0502020104020203" pitchFamily="34" charset="0"/>
              </a:rPr>
              <a:t> - Composite Fish Farming</a:t>
            </a:r>
            <a:endParaRPr lang="en-US" dirty="0">
              <a:solidFill>
                <a:srgbClr val="221F1F"/>
              </a:solidFill>
              <a:latin typeface="Gill Sans MT" panose="020B0502020104020203" pitchFamily="34" charset="0"/>
            </a:endParaRPr>
          </a:p>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Home science</a:t>
            </a:r>
            <a:r>
              <a:rPr lang="en-US" sz="1800" b="0" i="0" u="none" strike="noStrike" dirty="0">
                <a:solidFill>
                  <a:srgbClr val="221F1F"/>
                </a:solidFill>
                <a:effectLst/>
                <a:latin typeface="Gill Sans MT" panose="020B0502020104020203" pitchFamily="34" charset="0"/>
              </a:rPr>
              <a:t> - Preservation and value addition of horticultural crops</a:t>
            </a:r>
            <a:endParaRPr lang="en-US" sz="1800" b="0" i="0" u="none" strike="noStrike" dirty="0">
              <a:solidFill>
                <a:srgbClr val="221F1F"/>
              </a:solidFill>
              <a:effectLst/>
              <a:latin typeface="Gill Sans MT" panose="020B0502020104020203" pitchFamily="34" charset="0"/>
            </a:endParaRPr>
          </a:p>
        </p:txBody>
      </p:sp>
      <p:sp>
        <p:nvSpPr>
          <p:cNvPr id="6" name="TextBox 5"/>
          <p:cNvSpPr txBox="1"/>
          <p:nvPr/>
        </p:nvSpPr>
        <p:spPr>
          <a:xfrm>
            <a:off x="519623" y="3957445"/>
            <a:ext cx="37190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Demonstration</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51563" y="419675"/>
            <a:ext cx="768887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Village Profile Study</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aphicFrame>
        <p:nvGraphicFramePr>
          <p:cNvPr id="6" name="Table 6"/>
          <p:cNvGraphicFramePr>
            <a:graphicFrameLocks noGrp="1"/>
          </p:cNvGraphicFramePr>
          <p:nvPr/>
        </p:nvGraphicFramePr>
        <p:xfrm>
          <a:off x="2093546" y="1371141"/>
          <a:ext cx="8127999" cy="2314430"/>
        </p:xfrm>
        <a:graphic>
          <a:graphicData uri="http://schemas.openxmlformats.org/drawingml/2006/table">
            <a:tbl>
              <a:tblPr firstRow="1" bandRow="1">
                <a:tableStyleId>{5C22544A-7EE6-4342-B048-85BDC9FD1C3A}</a:tableStyleId>
              </a:tblPr>
              <a:tblGrid>
                <a:gridCol w="2709333"/>
                <a:gridCol w="2709333"/>
                <a:gridCol w="2709333"/>
              </a:tblGrid>
              <a:tr h="462886">
                <a:tc>
                  <a:txBody>
                    <a:bodyPr/>
                    <a:lstStyle/>
                    <a:p>
                      <a:pPr marL="615950" marR="606425" algn="l" rtl="0" fontAlgn="t">
                        <a:spcBef>
                          <a:spcPts val="0"/>
                        </a:spcBef>
                        <a:spcAft>
                          <a:spcPts val="0"/>
                        </a:spcAft>
                      </a:pPr>
                      <a:r>
                        <a:rPr lang="en-US" sz="1800" dirty="0">
                          <a:effectLst/>
                          <a:latin typeface="Gill Sans MT" panose="020B0502020104020203" pitchFamily="34" charset="0"/>
                        </a:rPr>
                        <a:t>Category</a:t>
                      </a:r>
                      <a:endParaRPr lang="en-US" sz="1800" dirty="0">
                        <a:effectLst/>
                        <a:latin typeface="Gill Sans MT" panose="020B0502020104020203" pitchFamily="34" charset="0"/>
                      </a:endParaRPr>
                    </a:p>
                  </a:txBody>
                  <a:tcPr marL="63500" marR="63500" marT="63500" marB="63500"/>
                </a:tc>
                <a:tc>
                  <a:txBody>
                    <a:bodyPr/>
                    <a:lstStyle/>
                    <a:p>
                      <a:pPr marR="686435" rtl="0" fontAlgn="t">
                        <a:spcBef>
                          <a:spcPts val="0"/>
                        </a:spcBef>
                        <a:spcAft>
                          <a:spcPts val="0"/>
                        </a:spcAft>
                      </a:pPr>
                      <a:r>
                        <a:rPr lang="en-US" sz="1800" b="0" i="0" u="none" strike="noStrike" dirty="0">
                          <a:solidFill>
                            <a:srgbClr val="000000"/>
                          </a:solidFill>
                          <a:effectLst/>
                          <a:latin typeface="Gill Sans MT" panose="020B0502020104020203" pitchFamily="34" charset="0"/>
                        </a:rPr>
                        <a:t>Numbers</a:t>
                      </a:r>
                      <a:endParaRPr lang="en-US" sz="1800" dirty="0">
                        <a:effectLst/>
                        <a:latin typeface="Gill Sans MT" panose="020B0502020104020203" pitchFamily="34" charset="0"/>
                      </a:endParaRPr>
                    </a:p>
                  </a:txBody>
                  <a:tcPr marL="63500" marR="63500" marT="63500" marB="63500"/>
                </a:tc>
                <a:tc>
                  <a:txBody>
                    <a:bodyPr/>
                    <a:lstStyle/>
                    <a:p>
                      <a:pPr marL="649605" rtl="0" fontAlgn="t">
                        <a:spcBef>
                          <a:spcPts val="0"/>
                        </a:spcBef>
                        <a:spcAft>
                          <a:spcPts val="0"/>
                        </a:spcAft>
                      </a:pPr>
                      <a:r>
                        <a:rPr lang="en-US" sz="1800" b="0" i="0" u="none" strike="noStrike">
                          <a:solidFill>
                            <a:srgbClr val="000000"/>
                          </a:solidFill>
                          <a:effectLst/>
                          <a:latin typeface="Gill Sans MT" panose="020B0502020104020203" pitchFamily="34" charset="0"/>
                        </a:rPr>
                        <a:t>Percentage</a:t>
                      </a:r>
                      <a:endParaRPr lang="en-US" sz="1800">
                        <a:effectLst/>
                        <a:latin typeface="Gill Sans MT" panose="020B0502020104020203" pitchFamily="34" charset="0"/>
                      </a:endParaRPr>
                    </a:p>
                  </a:txBody>
                  <a:tcPr marL="63500" marR="63500" marT="63500" marB="63500"/>
                </a:tc>
              </a:tr>
              <a:tr h="462886">
                <a:tc>
                  <a:txBody>
                    <a:bodyPr/>
                    <a:lstStyle/>
                    <a:p>
                      <a:pPr marL="69850" rtl="0" fontAlgn="t">
                        <a:spcBef>
                          <a:spcPts val="0"/>
                        </a:spcBef>
                        <a:spcAft>
                          <a:spcPts val="0"/>
                        </a:spcAft>
                      </a:pPr>
                      <a:r>
                        <a:rPr lang="en-US" sz="1800" b="0" i="0" u="none" strike="noStrike" dirty="0">
                          <a:solidFill>
                            <a:srgbClr val="000000"/>
                          </a:solidFill>
                          <a:effectLst/>
                          <a:latin typeface="Gill Sans MT" panose="020B0502020104020203" pitchFamily="34" charset="0"/>
                        </a:rPr>
                        <a:t>Male</a:t>
                      </a:r>
                      <a:endParaRPr lang="en-US" sz="1800" dirty="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538</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30%</a:t>
                      </a:r>
                      <a:endParaRPr lang="en-US" sz="1800">
                        <a:effectLst/>
                        <a:latin typeface="Gill Sans MT" panose="020B0502020104020203" pitchFamily="34" charset="0"/>
                      </a:endParaRPr>
                    </a:p>
                  </a:txBody>
                  <a:tcPr marL="63500" marR="63500" marT="63500" marB="63500"/>
                </a:tc>
              </a:tr>
              <a:tr h="462886">
                <a:tc>
                  <a:txBody>
                    <a:bodyPr/>
                    <a:lstStyle/>
                    <a:p>
                      <a:pPr marL="69850" rtl="0" fontAlgn="t">
                        <a:spcBef>
                          <a:spcPts val="0"/>
                        </a:spcBef>
                        <a:spcAft>
                          <a:spcPts val="0"/>
                        </a:spcAft>
                      </a:pPr>
                      <a:r>
                        <a:rPr lang="en-US" sz="1800" b="0" i="0" u="none" strike="noStrike" dirty="0">
                          <a:solidFill>
                            <a:srgbClr val="000000"/>
                          </a:solidFill>
                          <a:effectLst/>
                          <a:latin typeface="Gill Sans MT" panose="020B0502020104020203" pitchFamily="34" charset="0"/>
                        </a:rPr>
                        <a:t>Female</a:t>
                      </a:r>
                      <a:endParaRPr lang="en-US" sz="1800" dirty="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535</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30%</a:t>
                      </a:r>
                      <a:endParaRPr lang="en-US" sz="1800">
                        <a:effectLst/>
                        <a:latin typeface="Gill Sans MT" panose="020B0502020104020203" pitchFamily="34" charset="0"/>
                      </a:endParaRPr>
                    </a:p>
                  </a:txBody>
                  <a:tcPr marL="63500" marR="63500" marT="63500" marB="63500"/>
                </a:tc>
              </a:tr>
              <a:tr h="462886">
                <a:tc>
                  <a:txBody>
                    <a:bodyPr/>
                    <a:lstStyle/>
                    <a:p>
                      <a:pPr marL="69850" rtl="0" fontAlgn="t">
                        <a:spcBef>
                          <a:spcPts val="0"/>
                        </a:spcBef>
                        <a:spcAft>
                          <a:spcPts val="0"/>
                        </a:spcAft>
                      </a:pPr>
                      <a:r>
                        <a:rPr lang="en-US" sz="1800" b="0" i="0" u="none" strike="noStrike">
                          <a:solidFill>
                            <a:srgbClr val="000000"/>
                          </a:solidFill>
                          <a:effectLst/>
                          <a:latin typeface="Gill Sans MT" panose="020B0502020104020203" pitchFamily="34" charset="0"/>
                        </a:rPr>
                        <a:t>Children</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727</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40%</a:t>
                      </a:r>
                      <a:endParaRPr lang="en-US" sz="1800">
                        <a:effectLst/>
                        <a:latin typeface="Gill Sans MT" panose="020B0502020104020203" pitchFamily="34" charset="0"/>
                      </a:endParaRPr>
                    </a:p>
                  </a:txBody>
                  <a:tcPr marL="63500" marR="63500" marT="63500" marB="63500"/>
                </a:tc>
              </a:tr>
              <a:tr h="462886">
                <a:tc>
                  <a:txBody>
                    <a:bodyPr/>
                    <a:lstStyle/>
                    <a:p>
                      <a:pPr marL="69850" rtl="0" fontAlgn="t">
                        <a:spcBef>
                          <a:spcPts val="0"/>
                        </a:spcBef>
                        <a:spcAft>
                          <a:spcPts val="0"/>
                        </a:spcAft>
                      </a:pPr>
                      <a:r>
                        <a:rPr lang="en-US" sz="1800" b="1" i="0" u="none" strike="noStrike">
                          <a:solidFill>
                            <a:srgbClr val="000000"/>
                          </a:solidFill>
                          <a:effectLst/>
                          <a:latin typeface="Gill Sans MT" panose="020B0502020104020203" pitchFamily="34" charset="0"/>
                        </a:rPr>
                        <a:t>Total Population</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1800</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100%</a:t>
                      </a:r>
                      <a:endParaRPr lang="en-US" sz="1800" dirty="0">
                        <a:effectLst/>
                        <a:latin typeface="Gill Sans MT" panose="020B0502020104020203" pitchFamily="34" charset="0"/>
                      </a:endParaRPr>
                    </a:p>
                  </a:txBody>
                  <a:tcPr marL="63500" marR="63500" marT="63500" marB="63500"/>
                </a:tc>
              </a:tr>
            </a:tbl>
          </a:graphicData>
        </a:graphic>
      </p:graphicFrame>
      <p:graphicFrame>
        <p:nvGraphicFramePr>
          <p:cNvPr id="12" name="Table 12"/>
          <p:cNvGraphicFramePr>
            <a:graphicFrameLocks noGrp="1"/>
          </p:cNvGraphicFramePr>
          <p:nvPr/>
        </p:nvGraphicFramePr>
        <p:xfrm>
          <a:off x="2093546" y="3959632"/>
          <a:ext cx="8127999" cy="240792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marL="666750" rtl="0" fontAlgn="t">
                        <a:spcBef>
                          <a:spcPts val="100"/>
                        </a:spcBef>
                        <a:spcAft>
                          <a:spcPts val="0"/>
                        </a:spcAft>
                      </a:pPr>
                      <a:r>
                        <a:rPr lang="en-US" sz="1800" b="0" i="0" u="none" strike="noStrike" dirty="0">
                          <a:solidFill>
                            <a:srgbClr val="000000"/>
                          </a:solidFill>
                          <a:effectLst/>
                          <a:latin typeface="Gill Sans MT" panose="020B0502020104020203" pitchFamily="34" charset="0"/>
                        </a:rPr>
                        <a:t>Occupation</a:t>
                      </a:r>
                      <a:endParaRPr lang="en-US" sz="1800" dirty="0">
                        <a:effectLst/>
                        <a:latin typeface="Gill Sans MT" panose="020B0502020104020203" pitchFamily="34" charset="0"/>
                      </a:endParaRPr>
                    </a:p>
                  </a:txBody>
                  <a:tcPr marL="63500" marR="63500" marT="63500" marB="63500"/>
                </a:tc>
                <a:tc>
                  <a:txBody>
                    <a:bodyPr/>
                    <a:lstStyle/>
                    <a:p>
                      <a:pPr marR="592455" rtl="0" fontAlgn="t">
                        <a:spcBef>
                          <a:spcPts val="75"/>
                        </a:spcBef>
                        <a:spcAft>
                          <a:spcPts val="0"/>
                        </a:spcAft>
                      </a:pPr>
                      <a:r>
                        <a:rPr lang="en-US" sz="1800" b="0" i="0" u="none" strike="noStrike">
                          <a:solidFill>
                            <a:srgbClr val="000000"/>
                          </a:solidFill>
                          <a:effectLst/>
                          <a:latin typeface="Gill Sans MT" panose="020B0502020104020203" pitchFamily="34" charset="0"/>
                        </a:rPr>
                        <a:t>Numbers</a:t>
                      </a:r>
                      <a:endParaRPr lang="en-US" sz="1800">
                        <a:effectLst/>
                        <a:latin typeface="Gill Sans MT" panose="020B0502020104020203" pitchFamily="34" charset="0"/>
                      </a:endParaRPr>
                    </a:p>
                  </a:txBody>
                  <a:tcPr marL="63500" marR="63500" marT="63500" marB="63500"/>
                </a:tc>
                <a:tc>
                  <a:txBody>
                    <a:bodyPr/>
                    <a:lstStyle/>
                    <a:p>
                      <a:pPr marL="554355" rtl="0" fontAlgn="t">
                        <a:spcBef>
                          <a:spcPts val="75"/>
                        </a:spcBef>
                        <a:spcAft>
                          <a:spcPts val="0"/>
                        </a:spcAft>
                      </a:pPr>
                      <a:r>
                        <a:rPr lang="en-US" sz="1800" b="0" i="0" u="none" strike="noStrike">
                          <a:solidFill>
                            <a:srgbClr val="000000"/>
                          </a:solidFill>
                          <a:effectLst/>
                          <a:latin typeface="Gill Sans MT" panose="020B0502020104020203" pitchFamily="34" charset="0"/>
                        </a:rPr>
                        <a:t>Percentage</a:t>
                      </a:r>
                      <a:endParaRPr lang="en-US" sz="1800">
                        <a:effectLst/>
                        <a:latin typeface="Gill Sans MT" panose="020B0502020104020203" pitchFamily="34" charset="0"/>
                      </a:endParaRPr>
                    </a:p>
                  </a:txBody>
                  <a:tcPr marL="63500" marR="63500" marT="63500" marB="63500"/>
                </a:tc>
              </a:tr>
              <a:tr h="370840">
                <a:tc>
                  <a:txBody>
                    <a:bodyPr/>
                    <a:lstStyle/>
                    <a:p>
                      <a:pPr marL="12065" rtl="0" fontAlgn="t">
                        <a:spcBef>
                          <a:spcPts val="75"/>
                        </a:spcBef>
                        <a:spcAft>
                          <a:spcPts val="0"/>
                        </a:spcAft>
                      </a:pPr>
                      <a:r>
                        <a:rPr lang="en-US" sz="1800" b="0" i="0" u="none" strike="noStrike" dirty="0">
                          <a:solidFill>
                            <a:srgbClr val="000000"/>
                          </a:solidFill>
                          <a:effectLst/>
                          <a:latin typeface="Gill Sans MT" panose="020B0502020104020203" pitchFamily="34" charset="0"/>
                        </a:rPr>
                        <a:t>Professional</a:t>
                      </a:r>
                      <a:endParaRPr lang="en-US" sz="1800" dirty="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05</a:t>
                      </a:r>
                      <a:endParaRPr lang="en-US" sz="1800" dirty="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0.68</a:t>
                      </a:r>
                      <a:r>
                        <a:rPr lang="en-US" sz="1800" dirty="0">
                          <a:solidFill>
                            <a:srgbClr val="000000"/>
                          </a:solidFill>
                          <a:effectLst/>
                          <a:latin typeface="Gill Sans MT" panose="020B0502020104020203" pitchFamily="34" charset="0"/>
                          <a:ea typeface="Times New Roman" panose="02020603050405020304" pitchFamily="18" charset="0"/>
                        </a:rPr>
                        <a:t> %</a:t>
                      </a:r>
                      <a:endParaRPr lang="en-US" sz="1800" dirty="0">
                        <a:effectLst/>
                        <a:latin typeface="Gill Sans MT" panose="020B0502020104020203" pitchFamily="34" charset="0"/>
                        <a:ea typeface="Arial" panose="020B0604020202020204" pitchFamily="34" charset="0"/>
                      </a:endParaRPr>
                    </a:p>
                  </a:txBody>
                  <a:tcPr marL="68580" marR="68580" marT="0" marB="0"/>
                </a:tc>
              </a:tr>
              <a:tr h="370840">
                <a:tc>
                  <a:txBody>
                    <a:bodyPr/>
                    <a:lstStyle/>
                    <a:p>
                      <a:pPr marL="12065" rtl="0" fontAlgn="t">
                        <a:spcBef>
                          <a:spcPts val="75"/>
                        </a:spcBef>
                        <a:spcAft>
                          <a:spcPts val="0"/>
                        </a:spcAft>
                      </a:pPr>
                      <a:r>
                        <a:rPr lang="en-US" sz="1800" b="0" i="0" u="none" strike="noStrike">
                          <a:solidFill>
                            <a:srgbClr val="000000"/>
                          </a:solidFill>
                          <a:effectLst/>
                          <a:latin typeface="Gill Sans MT" panose="020B0502020104020203" pitchFamily="34" charset="0"/>
                        </a:rPr>
                        <a:t>Teacher and Managers</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a:solidFill>
                            <a:srgbClr val="000000"/>
                          </a:solidFill>
                          <a:effectLst/>
                          <a:latin typeface="Gill Sans MT" panose="020B0502020104020203" pitchFamily="34" charset="0"/>
                        </a:rPr>
                        <a:t>12</a:t>
                      </a:r>
                      <a:endParaRPr lang="en-US" sz="180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1.64</a:t>
                      </a:r>
                      <a:r>
                        <a:rPr lang="en-US" sz="1800" dirty="0">
                          <a:solidFill>
                            <a:srgbClr val="000000"/>
                          </a:solidFill>
                          <a:effectLst/>
                          <a:latin typeface="Gill Sans MT" panose="020B0502020104020203" pitchFamily="34" charset="0"/>
                          <a:ea typeface="Times New Roman" panose="02020603050405020304" pitchFamily="18" charset="0"/>
                        </a:rPr>
                        <a:t> %</a:t>
                      </a:r>
                      <a:endParaRPr lang="en-US" sz="1800" dirty="0">
                        <a:effectLst/>
                        <a:latin typeface="Gill Sans MT" panose="020B0502020104020203" pitchFamily="34" charset="0"/>
                        <a:ea typeface="Arial" panose="020B0604020202020204" pitchFamily="34" charset="0"/>
                      </a:endParaRPr>
                    </a:p>
                  </a:txBody>
                  <a:tcPr marL="68580" marR="68580" marT="0" marB="0"/>
                </a:tc>
              </a:tr>
              <a:tr h="370840">
                <a:tc>
                  <a:txBody>
                    <a:bodyPr/>
                    <a:lstStyle/>
                    <a:p>
                      <a:pPr marL="12065" rtl="0" fontAlgn="t">
                        <a:spcBef>
                          <a:spcPts val="75"/>
                        </a:spcBef>
                        <a:spcAft>
                          <a:spcPts val="0"/>
                        </a:spcAft>
                      </a:pPr>
                      <a:r>
                        <a:rPr lang="en-US" sz="1800" b="0" i="0" u="none" strike="noStrike">
                          <a:solidFill>
                            <a:srgbClr val="000000"/>
                          </a:solidFill>
                          <a:effectLst/>
                          <a:latin typeface="Gill Sans MT" panose="020B0502020104020203" pitchFamily="34" charset="0"/>
                        </a:rPr>
                        <a:t>Farmer</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514</a:t>
                      </a:r>
                      <a:endParaRPr lang="en-US" sz="1800" dirty="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70.6 </a:t>
                      </a:r>
                      <a:r>
                        <a:rPr lang="en-US" sz="1800" dirty="0">
                          <a:solidFill>
                            <a:srgbClr val="000000"/>
                          </a:solidFill>
                          <a:effectLst/>
                          <a:latin typeface="Gill Sans MT" panose="020B0502020104020203" pitchFamily="34" charset="0"/>
                          <a:ea typeface="Times New Roman" panose="02020603050405020304" pitchFamily="18" charset="0"/>
                        </a:rPr>
                        <a:t>%</a:t>
                      </a:r>
                      <a:endParaRPr lang="en-US" sz="1800" dirty="0">
                        <a:effectLst/>
                        <a:latin typeface="Gill Sans MT" panose="020B0502020104020203" pitchFamily="34" charset="0"/>
                        <a:ea typeface="Arial" panose="020B0604020202020204" pitchFamily="34" charset="0"/>
                      </a:endParaRPr>
                    </a:p>
                  </a:txBody>
                  <a:tcPr marL="68580" marR="68580" marT="0" marB="0"/>
                </a:tc>
              </a:tr>
              <a:tr h="370840">
                <a:tc>
                  <a:txBody>
                    <a:bodyPr/>
                    <a:lstStyle/>
                    <a:p>
                      <a:pPr marL="12065" rtl="0" fontAlgn="t">
                        <a:spcBef>
                          <a:spcPts val="75"/>
                        </a:spcBef>
                        <a:spcAft>
                          <a:spcPts val="0"/>
                        </a:spcAft>
                      </a:pPr>
                      <a:r>
                        <a:rPr lang="en-US" sz="1800" b="0" i="0" u="none" strike="noStrike">
                          <a:solidFill>
                            <a:srgbClr val="000000"/>
                          </a:solidFill>
                          <a:effectLst/>
                          <a:latin typeface="Gill Sans MT" panose="020B0502020104020203" pitchFamily="34" charset="0"/>
                        </a:rPr>
                        <a:t>Skilled laborer</a:t>
                      </a:r>
                      <a:endParaRPr lang="en-US" sz="180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118</a:t>
                      </a:r>
                      <a:endParaRPr lang="en-US" sz="1800" dirty="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16.2</a:t>
                      </a:r>
                      <a:r>
                        <a:rPr lang="en-US" sz="1800" dirty="0">
                          <a:solidFill>
                            <a:srgbClr val="000000"/>
                          </a:solidFill>
                          <a:effectLst/>
                          <a:latin typeface="Gill Sans MT" panose="020B0502020104020203" pitchFamily="34" charset="0"/>
                          <a:ea typeface="Times New Roman" panose="02020603050405020304" pitchFamily="18" charset="0"/>
                        </a:rPr>
                        <a:t> %</a:t>
                      </a:r>
                      <a:endParaRPr lang="en-US" sz="1800" dirty="0">
                        <a:effectLst/>
                        <a:latin typeface="Gill Sans MT" panose="020B0502020104020203" pitchFamily="34" charset="0"/>
                        <a:ea typeface="Arial" panose="020B0604020202020204" pitchFamily="34" charset="0"/>
                      </a:endParaRPr>
                    </a:p>
                  </a:txBody>
                  <a:tcPr marL="68580" marR="68580" marT="0" marB="0"/>
                </a:tc>
              </a:tr>
              <a:tr h="370840">
                <a:tc>
                  <a:txBody>
                    <a:bodyPr/>
                    <a:lstStyle/>
                    <a:p>
                      <a:pPr marL="12065" rtl="0" fontAlgn="t">
                        <a:spcBef>
                          <a:spcPts val="100"/>
                        </a:spcBef>
                        <a:spcAft>
                          <a:spcPts val="0"/>
                        </a:spcAft>
                      </a:pPr>
                      <a:r>
                        <a:rPr lang="en-US" sz="1800" b="0" i="0" u="none" strike="noStrike" dirty="0">
                          <a:solidFill>
                            <a:srgbClr val="000000"/>
                          </a:solidFill>
                          <a:effectLst/>
                          <a:latin typeface="Gill Sans MT" panose="020B0502020104020203" pitchFamily="34" charset="0"/>
                        </a:rPr>
                        <a:t>Unskilled laborer</a:t>
                      </a:r>
                      <a:endParaRPr lang="en-US" sz="1800" dirty="0">
                        <a:effectLst/>
                        <a:latin typeface="Gill Sans MT" panose="020B0502020104020203" pitchFamily="34" charset="0"/>
                      </a:endParaRPr>
                    </a:p>
                  </a:txBody>
                  <a:tcPr marL="63500" marR="63500" marT="63500" marB="63500"/>
                </a:tc>
                <a:tc>
                  <a:txBody>
                    <a:bodyPr/>
                    <a:lstStyle/>
                    <a:p>
                      <a:pPr rtl="0" fontAlgn="t">
                        <a:spcBef>
                          <a:spcPts val="0"/>
                        </a:spcBef>
                        <a:spcAft>
                          <a:spcPts val="0"/>
                        </a:spcAft>
                      </a:pPr>
                      <a:r>
                        <a:rPr lang="en-US" sz="1800" b="0" i="0" u="none" strike="noStrike" dirty="0">
                          <a:solidFill>
                            <a:srgbClr val="000000"/>
                          </a:solidFill>
                          <a:effectLst/>
                          <a:latin typeface="Gill Sans MT" panose="020B0502020104020203" pitchFamily="34" charset="0"/>
                        </a:rPr>
                        <a:t>79</a:t>
                      </a:r>
                      <a:endParaRPr lang="en-US" sz="1800" dirty="0">
                        <a:effectLst/>
                        <a:latin typeface="Gill Sans MT" panose="020B0502020104020203" pitchFamily="34" charset="0"/>
                      </a:endParaRPr>
                    </a:p>
                  </a:txBody>
                  <a:tcPr marL="63500" marR="63500" marT="63500" marB="63500"/>
                </a:tc>
                <a:tc>
                  <a:txBody>
                    <a:bodyPr/>
                    <a:lstStyle/>
                    <a:p>
                      <a:pPr marL="0" marR="0">
                        <a:lnSpc>
                          <a:spcPct val="150000"/>
                        </a:lnSpc>
                        <a:spcBef>
                          <a:spcPts val="0"/>
                        </a:spcBef>
                        <a:spcAft>
                          <a:spcPts val="0"/>
                        </a:spcAft>
                      </a:pPr>
                      <a:r>
                        <a:rPr lang="en-US" sz="1800" dirty="0">
                          <a:effectLst/>
                          <a:latin typeface="Gill Sans MT" panose="020B0502020104020203" pitchFamily="34" charset="0"/>
                          <a:ea typeface="Times New Roman" panose="02020603050405020304" pitchFamily="18" charset="0"/>
                        </a:rPr>
                        <a:t>10.8 </a:t>
                      </a:r>
                      <a:r>
                        <a:rPr lang="en-US" sz="1800" dirty="0">
                          <a:solidFill>
                            <a:srgbClr val="000000"/>
                          </a:solidFill>
                          <a:effectLst/>
                          <a:latin typeface="Gill Sans MT" panose="020B0502020104020203" pitchFamily="34" charset="0"/>
                          <a:ea typeface="Times New Roman" panose="02020603050405020304" pitchFamily="18" charset="0"/>
                        </a:rPr>
                        <a:t>%</a:t>
                      </a:r>
                      <a:endParaRPr lang="en-US" sz="1800" dirty="0">
                        <a:effectLst/>
                        <a:latin typeface="Gill Sans MT" panose="020B0502020104020203" pitchFamily="34" charset="0"/>
                        <a:ea typeface="Arial" panose="020B0604020202020204" pitchFamily="34" charset="0"/>
                      </a:endParaRPr>
                    </a:p>
                  </a:txBody>
                  <a:tcPr marL="68580" marR="68580" marT="0" marB="0"/>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367026"/>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Activities of KVK</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519623" y="1285524"/>
            <a:ext cx="22759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Trainings</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5" name="TextBox 4"/>
          <p:cNvSpPr txBox="1"/>
          <p:nvPr/>
        </p:nvSpPr>
        <p:spPr>
          <a:xfrm>
            <a:off x="519624" y="1870299"/>
            <a:ext cx="11152751" cy="764540"/>
          </a:xfrm>
          <a:prstGeom prst="rect">
            <a:avLst/>
          </a:prstGeom>
          <a:solidFill>
            <a:schemeClr val="accent4">
              <a:lumMod val="20000"/>
              <a:lumOff val="80000"/>
            </a:schemeClr>
          </a:solidFill>
        </p:spPr>
        <p:txBody>
          <a:bodyPr wrap="square" rtlCol="0">
            <a:spAutoFit/>
          </a:bodyPr>
          <a:lstStyle/>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Agriculture</a:t>
            </a:r>
            <a:r>
              <a:rPr lang="en-US" sz="1800" b="0" i="0" u="none" strike="noStrike" dirty="0">
                <a:solidFill>
                  <a:srgbClr val="221F1F"/>
                </a:solidFill>
                <a:effectLst/>
                <a:latin typeface="Gill Sans MT" panose="020B0502020104020203" pitchFamily="34" charset="0"/>
              </a:rPr>
              <a:t> Including </a:t>
            </a:r>
            <a:r>
              <a:rPr lang="en-US" sz="1800" b="1" i="0" u="none" strike="noStrike" dirty="0">
                <a:solidFill>
                  <a:srgbClr val="221F1F"/>
                </a:solidFill>
                <a:effectLst/>
                <a:latin typeface="Gill Sans MT" panose="020B0502020104020203" pitchFamily="34" charset="0"/>
              </a:rPr>
              <a:t>horticulture </a:t>
            </a:r>
            <a:r>
              <a:rPr lang="en-IN" altLang="en-US" sz="1800" b="1" i="0" u="none" strike="noStrike" dirty="0">
                <a:solidFill>
                  <a:srgbClr val="221F1F"/>
                </a:solidFill>
                <a:effectLst/>
                <a:latin typeface="Gill Sans MT" panose="020B0502020104020203" pitchFamily="34" charset="0"/>
              </a:rPr>
              <a:t>,</a:t>
            </a:r>
            <a:r>
              <a:rPr lang="en-US" sz="1800" b="0" i="0" u="none" strike="noStrike" dirty="0">
                <a:solidFill>
                  <a:srgbClr val="221F1F"/>
                </a:solidFill>
                <a:effectLst/>
                <a:latin typeface="Gill Sans MT" panose="020B0502020104020203" pitchFamily="34" charset="0"/>
              </a:rPr>
              <a:t> Training on soil sample collection</a:t>
            </a:r>
            <a:endParaRPr lang="en-US" sz="1800" b="0" i="0" u="none" strike="noStrike" dirty="0">
              <a:solidFill>
                <a:srgbClr val="221F1F"/>
              </a:solidFill>
              <a:effectLst/>
              <a:latin typeface="Gill Sans MT" panose="020B0502020104020203" pitchFamily="34" charset="0"/>
            </a:endParaRPr>
          </a:p>
          <a:p>
            <a:pPr marL="285750" indent="-285750" rtl="0" fontAlgn="base">
              <a:spcBef>
                <a:spcPts val="930"/>
              </a:spcBef>
              <a:spcAft>
                <a:spcPts val="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Veterinary</a:t>
            </a:r>
            <a:r>
              <a:rPr lang="en-US" sz="1800" b="0" i="0" u="none" strike="noStrike" dirty="0">
                <a:solidFill>
                  <a:srgbClr val="221F1F"/>
                </a:solidFill>
                <a:effectLst/>
                <a:latin typeface="Gill Sans MT" panose="020B0502020104020203" pitchFamily="34" charset="0"/>
              </a:rPr>
              <a:t> including - piggery</a:t>
            </a:r>
            <a:endParaRPr lang="en-US" sz="1800" b="0" i="0" u="none" strike="noStrike" dirty="0">
              <a:solidFill>
                <a:srgbClr val="221F1F"/>
              </a:solidFill>
              <a:effectLst/>
              <a:latin typeface="Gill Sans MT" panose="020B0502020104020203" pitchFamily="34" charset="0"/>
            </a:endParaRPr>
          </a:p>
        </p:txBody>
      </p:sp>
      <p:sp>
        <p:nvSpPr>
          <p:cNvPr id="8" name="TextBox 7"/>
          <p:cNvSpPr txBox="1"/>
          <p:nvPr/>
        </p:nvSpPr>
        <p:spPr>
          <a:xfrm>
            <a:off x="680085" y="4137660"/>
            <a:ext cx="10991850" cy="748030"/>
          </a:xfrm>
          <a:prstGeom prst="rect">
            <a:avLst/>
          </a:prstGeom>
          <a:solidFill>
            <a:schemeClr val="accent1">
              <a:lumMod val="40000"/>
              <a:lumOff val="60000"/>
            </a:schemeClr>
          </a:solidFill>
        </p:spPr>
        <p:txBody>
          <a:bodyPr wrap="square">
            <a:spAutoFit/>
          </a:bodyPr>
          <a:lstStyle/>
          <a:p>
            <a:pPr marL="490855" indent="-285750" rtl="0" fontAlgn="base">
              <a:spcBef>
                <a:spcPts val="0"/>
              </a:spcBef>
              <a:spcAft>
                <a:spcPts val="800"/>
              </a:spcAft>
              <a:buFont typeface="Arial" panose="020B0604020202020204" pitchFamily="34" charset="0"/>
              <a:buChar char="•"/>
            </a:pPr>
            <a:r>
              <a:rPr lang="en-US" sz="1800" b="1" i="0" u="none" strike="noStrike" dirty="0">
                <a:solidFill>
                  <a:srgbClr val="221F1F"/>
                </a:solidFill>
                <a:effectLst/>
                <a:latin typeface="Gill Sans MT" panose="020B0502020104020203" pitchFamily="34" charset="0"/>
              </a:rPr>
              <a:t>NICRA </a:t>
            </a:r>
            <a:r>
              <a:rPr lang="en-IN" altLang="en-US" sz="1800" b="1" i="0" u="none" strike="noStrike" dirty="0">
                <a:solidFill>
                  <a:srgbClr val="221F1F"/>
                </a:solidFill>
                <a:effectLst/>
                <a:latin typeface="Gill Sans MT" panose="020B0502020104020203" pitchFamily="34" charset="0"/>
              </a:rPr>
              <a:t>( National Innovation on Climate Resilient Agriculture ) </a:t>
            </a:r>
            <a:r>
              <a:rPr lang="en-US" sz="1800" b="0" i="0" u="none" strike="noStrike" dirty="0">
                <a:solidFill>
                  <a:srgbClr val="221F1F"/>
                </a:solidFill>
                <a:effectLst/>
                <a:latin typeface="Gill Sans MT" panose="020B0502020104020203" pitchFamily="34" charset="0"/>
              </a:rPr>
              <a:t>Project in 4 village</a:t>
            </a:r>
            <a:endParaRPr lang="en-US" sz="1800" b="0" i="0" u="none" strike="noStrike" dirty="0">
              <a:solidFill>
                <a:srgbClr val="221F1F"/>
              </a:solidFill>
              <a:effectLst/>
              <a:latin typeface="Gill Sans MT" panose="020B0502020104020203" pitchFamily="34" charset="0"/>
            </a:endParaRPr>
          </a:p>
          <a:p>
            <a:pPr marL="490855" indent="-285750" rtl="0" fontAlgn="base">
              <a:spcBef>
                <a:spcPts val="0"/>
              </a:spcBef>
              <a:spcAft>
                <a:spcPts val="800"/>
              </a:spcAft>
              <a:buFont typeface="Arial" panose="020B0604020202020204" pitchFamily="34" charset="0"/>
              <a:buChar char="•"/>
            </a:pPr>
            <a:r>
              <a:rPr lang="en-US" sz="1800" b="0" i="0" u="none" strike="noStrike" dirty="0">
                <a:solidFill>
                  <a:srgbClr val="221F1F"/>
                </a:solidFill>
                <a:effectLst/>
                <a:latin typeface="Gill Sans MT" panose="020B0502020104020203" pitchFamily="34" charset="0"/>
              </a:rPr>
              <a:t>Natural farming – use of </a:t>
            </a:r>
            <a:r>
              <a:rPr lang="en-US" sz="1800" b="0" i="0" u="none" strike="noStrike" dirty="0" err="1">
                <a:solidFill>
                  <a:srgbClr val="221F1F"/>
                </a:solidFill>
                <a:effectLst/>
                <a:latin typeface="Gill Sans MT" panose="020B0502020104020203" pitchFamily="34" charset="0"/>
              </a:rPr>
              <a:t>Bijamrit</a:t>
            </a:r>
            <a:r>
              <a:rPr lang="en-US" sz="1800" b="0" i="0" u="none" strike="noStrike" dirty="0">
                <a:solidFill>
                  <a:srgbClr val="221F1F"/>
                </a:solidFill>
                <a:effectLst/>
                <a:latin typeface="Gill Sans MT" panose="020B0502020104020203" pitchFamily="34" charset="0"/>
              </a:rPr>
              <a:t>, </a:t>
            </a:r>
            <a:r>
              <a:rPr lang="en-US" dirty="0" err="1">
                <a:solidFill>
                  <a:srgbClr val="221F1F"/>
                </a:solidFill>
                <a:latin typeface="Gill Sans MT" panose="020B0502020104020203" pitchFamily="34" charset="0"/>
              </a:rPr>
              <a:t>J</a:t>
            </a:r>
            <a:r>
              <a:rPr lang="en-US" sz="1800" b="0" i="0" u="none" strike="noStrike" dirty="0" err="1">
                <a:solidFill>
                  <a:srgbClr val="221F1F"/>
                </a:solidFill>
                <a:effectLst/>
                <a:latin typeface="Gill Sans MT" panose="020B0502020104020203" pitchFamily="34" charset="0"/>
              </a:rPr>
              <a:t>ivamrit</a:t>
            </a:r>
            <a:endParaRPr lang="en-US" dirty="0">
              <a:solidFill>
                <a:srgbClr val="221F1F"/>
              </a:solidFill>
              <a:latin typeface="Gill Sans MT" panose="020B0502020104020203" pitchFamily="34" charset="0"/>
            </a:endParaRPr>
          </a:p>
        </p:txBody>
      </p:sp>
      <p:sp>
        <p:nvSpPr>
          <p:cNvPr id="6" name="TextBox 5"/>
          <p:cNvSpPr txBox="1"/>
          <p:nvPr/>
        </p:nvSpPr>
        <p:spPr>
          <a:xfrm>
            <a:off x="519622" y="3351253"/>
            <a:ext cx="46667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Achievements of KVK</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oup of people posing for a photo in front of a sign&#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9091" r="13818"/>
          <a:stretch>
            <a:fillRect/>
          </a:stretch>
        </p:blipFill>
        <p:spPr>
          <a:xfrm>
            <a:off x="3523488" y="10"/>
            <a:ext cx="8668512" cy="6857990"/>
          </a:xfrm>
          <a:prstGeom prst="rect">
            <a:avLst/>
          </a:prstGeom>
        </p:spPr>
      </p:pic>
      <p:sp>
        <p:nvSpPr>
          <p:cNvPr id="19" name="Rectangle 18"/>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81029" y="1198563"/>
            <a:ext cx="4023360" cy="3204134"/>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4800" b="1" cap="none" spc="0" dirty="0" err="1">
                <a:ln w="22225">
                  <a:solidFill>
                    <a:schemeClr val="accent2"/>
                  </a:solidFill>
                  <a:prstDash val="solid"/>
                </a:ln>
                <a:effectLst/>
                <a:latin typeface="+mj-lt"/>
                <a:ea typeface="+mj-ea"/>
                <a:cs typeface="+mj-cs"/>
              </a:rPr>
              <a:t>Agro</a:t>
            </a:r>
            <a:r>
              <a:rPr lang="en-US" sz="4800" b="1" dirty="0">
                <a:ln w="22225">
                  <a:solidFill>
                    <a:schemeClr val="accent2"/>
                  </a:solidFill>
                  <a:prstDash val="solid"/>
                </a:ln>
                <a:latin typeface="+mj-lt"/>
                <a:ea typeface="+mj-ea"/>
                <a:cs typeface="+mj-cs"/>
              </a:rPr>
              <a:t> –</a:t>
            </a:r>
            <a:endParaRPr lang="en-US" sz="4800" b="1" dirty="0">
              <a:ln w="22225">
                <a:solidFill>
                  <a:schemeClr val="accent2"/>
                </a:solidFill>
                <a:prstDash val="solid"/>
              </a:ln>
              <a:latin typeface="+mj-lt"/>
              <a:ea typeface="+mj-ea"/>
              <a:cs typeface="+mj-cs"/>
            </a:endParaRPr>
          </a:p>
          <a:p>
            <a:pPr marL="0" marR="0" lvl="0" indent="0" fontAlgn="auto">
              <a:lnSpc>
                <a:spcPct val="90000"/>
              </a:lnSpc>
              <a:spcBef>
                <a:spcPct val="0"/>
              </a:spcBef>
              <a:spcAft>
                <a:spcPts val="600"/>
              </a:spcAft>
              <a:buClrTx/>
              <a:buSzTx/>
              <a:defRPr/>
            </a:pPr>
            <a:r>
              <a:rPr kumimoji="0" lang="en-US" sz="4800" b="1" i="0" u="none" strike="noStrike" cap="none" spc="0" normalizeH="0" baseline="0" noProof="0" dirty="0">
                <a:ln w="22225">
                  <a:solidFill>
                    <a:schemeClr val="accent2"/>
                  </a:solidFill>
                  <a:prstDash val="solid"/>
                </a:ln>
                <a:effectLst/>
                <a:uLnTx/>
                <a:uFillTx/>
                <a:latin typeface="+mj-lt"/>
                <a:ea typeface="+mj-ea"/>
                <a:cs typeface="+mj-cs"/>
              </a:rPr>
              <a:t>Industrial</a:t>
            </a:r>
            <a:endParaRPr kumimoji="0" lang="en-US" sz="4800" b="1" i="0" u="none" strike="noStrike" cap="none" spc="0" normalizeH="0" baseline="0" noProof="0" dirty="0">
              <a:ln w="22225">
                <a:solidFill>
                  <a:schemeClr val="accent2"/>
                </a:solidFill>
                <a:prstDash val="solid"/>
              </a:ln>
              <a:effectLst/>
              <a:uLnTx/>
              <a:uFillTx/>
              <a:latin typeface="+mj-lt"/>
              <a:ea typeface="+mj-ea"/>
              <a:cs typeface="+mj-cs"/>
            </a:endParaRPr>
          </a:p>
          <a:p>
            <a:pPr marL="0" marR="0" lvl="0" indent="0" fontAlgn="auto">
              <a:lnSpc>
                <a:spcPct val="90000"/>
              </a:lnSpc>
              <a:spcBef>
                <a:spcPct val="0"/>
              </a:spcBef>
              <a:spcAft>
                <a:spcPts val="600"/>
              </a:spcAft>
              <a:buClrTx/>
              <a:buSzTx/>
              <a:defRPr/>
            </a:pPr>
            <a:r>
              <a:rPr lang="en-US" sz="4800" b="1" dirty="0">
                <a:ln w="22225">
                  <a:solidFill>
                    <a:schemeClr val="accent2"/>
                  </a:solidFill>
                  <a:prstDash val="solid"/>
                </a:ln>
                <a:latin typeface="+mj-lt"/>
                <a:ea typeface="+mj-ea"/>
                <a:cs typeface="+mj-cs"/>
              </a:rPr>
              <a:t>Attachment</a:t>
            </a:r>
            <a:endParaRPr kumimoji="0" lang="en-US" sz="4800" b="1" i="0" u="none" strike="noStrike" cap="none" spc="0" normalizeH="0" baseline="0" noProof="0" dirty="0">
              <a:ln>
                <a:noFill/>
              </a:ln>
              <a:effectLst/>
              <a:uLnTx/>
              <a:uFillTx/>
              <a:latin typeface="+mj-lt"/>
              <a:ea typeface="+mj-ea"/>
              <a:cs typeface="+mj-cs"/>
            </a:endParaRPr>
          </a:p>
        </p:txBody>
      </p:sp>
      <p:sp>
        <p:nvSpPr>
          <p:cNvPr id="21" name="Rectangle 20"/>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5" y="24391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FPO</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5" name="TextBox 4"/>
          <p:cNvSpPr txBox="1"/>
          <p:nvPr/>
        </p:nvSpPr>
        <p:spPr>
          <a:xfrm>
            <a:off x="519623" y="1192892"/>
            <a:ext cx="11152751" cy="1038746"/>
          </a:xfrm>
          <a:prstGeom prst="rect">
            <a:avLst/>
          </a:prstGeom>
          <a:solidFill>
            <a:schemeClr val="accent4">
              <a:lumMod val="20000"/>
              <a:lumOff val="80000"/>
            </a:schemeClr>
          </a:solidFill>
        </p:spPr>
        <p:txBody>
          <a:bodyPr wrap="square" rtlCol="0">
            <a:spAutoFit/>
          </a:bodyPr>
          <a:lstStyle/>
          <a:p>
            <a:pPr marL="285750" indent="-285750" rtl="0" fontAlgn="base">
              <a:spcBef>
                <a:spcPts val="930"/>
              </a:spcBef>
              <a:spcAft>
                <a:spcPts val="0"/>
              </a:spcAft>
              <a:buFont typeface="Arial" panose="020B0604020202020204" pitchFamily="34" charset="0"/>
              <a:buChar char="•"/>
            </a:pPr>
            <a:r>
              <a:rPr lang="en-US" sz="1800" i="0" u="none" strike="noStrike" dirty="0">
                <a:solidFill>
                  <a:srgbClr val="221F1F"/>
                </a:solidFill>
                <a:effectLst/>
                <a:latin typeface="Gill Sans MT" panose="020B0502020104020203" pitchFamily="34" charset="0"/>
              </a:rPr>
              <a:t>Farmers Producer Organizations (FPOs) are collectives of small and marginal farmers that are formed with the objective of enhancing their income through collective action</a:t>
            </a:r>
            <a:endParaRPr lang="en-US" sz="1800" i="0" u="none" strike="noStrike" dirty="0">
              <a:solidFill>
                <a:srgbClr val="221F1F"/>
              </a:solidFill>
              <a:effectLst/>
              <a:latin typeface="Gill Sans MT" panose="020B0502020104020203" pitchFamily="34" charset="0"/>
            </a:endParaRPr>
          </a:p>
          <a:p>
            <a:pPr marL="285750" indent="-285750" rtl="0" fontAlgn="base">
              <a:spcBef>
                <a:spcPts val="930"/>
              </a:spcBef>
              <a:spcAft>
                <a:spcPts val="0"/>
              </a:spcAft>
              <a:buFont typeface="Arial" panose="020B0604020202020204" pitchFamily="34" charset="0"/>
              <a:buChar char="•"/>
            </a:pPr>
            <a:r>
              <a:rPr lang="en-US" sz="1800" i="0" u="none" strike="noStrike" dirty="0">
                <a:solidFill>
                  <a:srgbClr val="221F1F"/>
                </a:solidFill>
                <a:effectLst/>
                <a:latin typeface="Gill Sans MT" panose="020B0502020104020203" pitchFamily="34" charset="0"/>
              </a:rPr>
              <a:t>They are owned and managed by farmers themselves</a:t>
            </a:r>
            <a:endParaRPr lang="en-US" dirty="0">
              <a:solidFill>
                <a:srgbClr val="221F1F"/>
              </a:solidFill>
              <a:latin typeface="Gill Sans MT" panose="020B0502020104020203" pitchFamily="34" charset="0"/>
            </a:endParaRPr>
          </a:p>
        </p:txBody>
      </p:sp>
      <p:sp>
        <p:nvSpPr>
          <p:cNvPr id="6" name="TextBox 5"/>
          <p:cNvSpPr txBox="1"/>
          <p:nvPr/>
        </p:nvSpPr>
        <p:spPr>
          <a:xfrm>
            <a:off x="519622" y="2416494"/>
            <a:ext cx="46667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FPO </a:t>
            </a:r>
            <a:r>
              <a:rPr kumimoji="0" lang="en-US" sz="3200" b="1" i="0" u="none" strike="noStrike" kern="1200" cap="none" spc="0" normalizeH="0" baseline="0" noProof="0" dirty="0" err="1">
                <a:ln>
                  <a:noFill/>
                </a:ln>
                <a:solidFill>
                  <a:srgbClr val="ED7D31">
                    <a:lumMod val="75000"/>
                  </a:srgbClr>
                </a:solidFill>
                <a:effectLst/>
                <a:uLnTx/>
                <a:uFillTx/>
                <a:latin typeface="Amasis MT Pro" panose="02040504050005020304" pitchFamily="18" charset="0"/>
                <a:ea typeface="+mn-ea"/>
                <a:cs typeface="+mn-cs"/>
              </a:rPr>
              <a:t>Godda</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graphicFrame>
        <p:nvGraphicFramePr>
          <p:cNvPr id="7" name="Table 8"/>
          <p:cNvGraphicFramePr>
            <a:graphicFrameLocks noGrp="1"/>
          </p:cNvGraphicFramePr>
          <p:nvPr/>
        </p:nvGraphicFramePr>
        <p:xfrm>
          <a:off x="519622" y="3001269"/>
          <a:ext cx="11152752" cy="3510280"/>
        </p:xfrm>
        <a:graphic>
          <a:graphicData uri="http://schemas.openxmlformats.org/drawingml/2006/table">
            <a:tbl>
              <a:tblPr firstRow="1" bandRow="1">
                <a:tableStyleId>{5C22544A-7EE6-4342-B048-85BDC9FD1C3A}</a:tableStyleId>
              </a:tblPr>
              <a:tblGrid>
                <a:gridCol w="5576376"/>
                <a:gridCol w="5576376"/>
              </a:tblGrid>
              <a:tr h="370840">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Company Name</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KHUSHAALI FARMERS PRODUCER COMPANY LIMITED</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Company Status</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Active</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r>
              <a:tr h="370840">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Registration Number</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12905</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Company Category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Company limited by Shares</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Company Sub Category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Non-govt company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Class of Company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Private</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r>
              <a:tr h="370840">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Date of Incorporation</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02 May 2019</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r>
              <a:tr h="370840">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Age of Company</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3 years, 10 month</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r>
              <a:tr h="411098">
                <a:tc>
                  <a:txBody>
                    <a:bodyPr/>
                    <a:lstStyle/>
                    <a:p>
                      <a:pPr marL="0" marR="0" algn="just">
                        <a:lnSpc>
                          <a:spcPts val="1800"/>
                        </a:lnSpc>
                        <a:spcBef>
                          <a:spcPts val="0"/>
                        </a:spcBef>
                        <a:spcAft>
                          <a:spcPts val="0"/>
                        </a:spcAft>
                      </a:pPr>
                      <a:r>
                        <a:rPr lang="en-IN" sz="1600" kern="100">
                          <a:effectLst/>
                          <a:latin typeface="Gill Sans MT" panose="020B0502020104020203" pitchFamily="34" charset="0"/>
                          <a:ea typeface="Times New Roman" panose="02020603050405020304" pitchFamily="18" charset="0"/>
                          <a:cs typeface="Times New Roman" panose="02020603050405020304" pitchFamily="18" charset="0"/>
                        </a:rPr>
                        <a:t>Activity</a:t>
                      </a:r>
                      <a:endParaRPr lang="en-US" sz="1600" kern="1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ts val="1800"/>
                        </a:lnSpc>
                        <a:spcBef>
                          <a:spcPts val="0"/>
                        </a:spcBef>
                        <a:spcAft>
                          <a:spcPts val="0"/>
                        </a:spcAft>
                      </a:pPr>
                      <a:r>
                        <a:rPr lang="en-IN" sz="1600" kern="100" dirty="0">
                          <a:effectLst/>
                          <a:latin typeface="Gill Sans MT" panose="020B0502020104020203" pitchFamily="34" charset="0"/>
                          <a:ea typeface="Times New Roman" panose="02020603050405020304" pitchFamily="18" charset="0"/>
                          <a:cs typeface="Times New Roman" panose="02020603050405020304" pitchFamily="18" charset="0"/>
                        </a:rPr>
                        <a:t>Growing of crops; market gardening; horticulture; Milk collection; Seed production.</a:t>
                      </a:r>
                      <a:endParaRPr lang="en-US" sz="1600" kern="1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5" y="243915"/>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FPO</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4" name="TextBox 3"/>
          <p:cNvSpPr txBox="1"/>
          <p:nvPr/>
        </p:nvSpPr>
        <p:spPr>
          <a:xfrm>
            <a:off x="221460" y="1507161"/>
            <a:ext cx="6434317" cy="2062103"/>
          </a:xfrm>
          <a:prstGeom prst="rect">
            <a:avLst/>
          </a:prstGeom>
          <a:solidFill>
            <a:schemeClr val="accent1">
              <a:lumMod val="40000"/>
              <a:lumOff val="60000"/>
            </a:schemeClr>
          </a:solidFill>
        </p:spPr>
        <p:txBody>
          <a:bodyPr wrap="square">
            <a:spAutoFit/>
          </a:bodyPr>
          <a:lstStyle/>
          <a:p>
            <a:pPr marL="0" marR="0" algn="just">
              <a:spcBef>
                <a:spcPts val="0"/>
              </a:spcBef>
              <a:spcAft>
                <a:spcPts val="600"/>
              </a:spcAft>
            </a:pPr>
            <a:r>
              <a:rPr lang="en-IN" sz="1800" kern="1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This FPO started with </a:t>
            </a:r>
            <a:endParaRPr lang="en-US" sz="1800" kern="1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10 Farmers</a:t>
            </a:r>
            <a:endParaRPr lang="en-US" sz="18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5 Board of directors</a:t>
            </a:r>
            <a:endParaRPr lang="en-US" sz="1800" dirty="0">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1 CEO</a:t>
            </a:r>
            <a:endParaRPr lang="en-US" dirty="0">
              <a:solidFill>
                <a:srgbClr val="221F1F"/>
              </a:solidFill>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Currently 505 members have been registered and 300 members are in process.</a:t>
            </a:r>
            <a:endParaRPr lang="en-US"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221615" y="938530"/>
            <a:ext cx="694118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Management members and staff</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9" name="TextBox 8"/>
          <p:cNvSpPr txBox="1"/>
          <p:nvPr/>
        </p:nvSpPr>
        <p:spPr>
          <a:xfrm>
            <a:off x="7745631" y="922386"/>
            <a:ext cx="2502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CEO details</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
        <p:nvSpPr>
          <p:cNvPr id="11" name="TextBox 10"/>
          <p:cNvSpPr txBox="1"/>
          <p:nvPr/>
        </p:nvSpPr>
        <p:spPr>
          <a:xfrm>
            <a:off x="7745631" y="1507161"/>
            <a:ext cx="4189349" cy="761747"/>
          </a:xfrm>
          <a:prstGeom prst="rect">
            <a:avLst/>
          </a:prstGeom>
          <a:solidFill>
            <a:schemeClr val="accent4">
              <a:lumMod val="20000"/>
              <a:lumOff val="80000"/>
            </a:schemeClr>
          </a:solidFill>
        </p:spPr>
        <p:txBody>
          <a:bodyPr wrap="square" rtlCol="0">
            <a:spAutoFit/>
          </a:bodyPr>
          <a:lstStyle/>
          <a:p>
            <a:pPr marL="285750" indent="-285750" rtl="0" fontAlgn="base">
              <a:spcBef>
                <a:spcPts val="930"/>
              </a:spcBef>
              <a:spcAft>
                <a:spcPts val="0"/>
              </a:spcAft>
              <a:buFont typeface="Arial" panose="020B0604020202020204" pitchFamily="34" charset="0"/>
              <a:buChar char="•"/>
            </a:pPr>
            <a:r>
              <a:rPr lang="en-US" sz="1800" b="0" i="0" u="none" strike="noStrike" dirty="0">
                <a:solidFill>
                  <a:srgbClr val="221F1F"/>
                </a:solidFill>
                <a:effectLst/>
                <a:latin typeface="Gill Sans MT" panose="020B0502020104020203" pitchFamily="34" charset="0"/>
              </a:rPr>
              <a:t>Name –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Mr. </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Priyabraj</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Jha</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a:p>
            <a:pPr marL="285750" indent="-285750" rtl="0" fontAlgn="base">
              <a:spcBef>
                <a:spcPts val="930"/>
              </a:spcBef>
              <a:spcAft>
                <a:spcPts val="0"/>
              </a:spcAft>
              <a:buFont typeface="Arial" panose="020B0604020202020204" pitchFamily="34" charset="0"/>
              <a:buChar char="•"/>
            </a:pPr>
            <a:r>
              <a:rPr lang="en-IN" b="0" i="0" u="none" strike="noStrike" dirty="0">
                <a:solidFill>
                  <a:srgbClr val="221F1F"/>
                </a:solidFill>
                <a:latin typeface="Gill Sans MT" panose="020B0502020104020203" pitchFamily="34" charset="0"/>
                <a:cs typeface="Times New Roman" panose="02020603050405020304" pitchFamily="18" charset="0"/>
              </a:rPr>
              <a:t>Education – B.A. (History Hons.)</a:t>
            </a:r>
            <a:endParaRPr lang="en-US" sz="1800" b="0" i="0" u="none" strike="noStrike" dirty="0">
              <a:solidFill>
                <a:srgbClr val="221F1F"/>
              </a:solidFill>
              <a:effectLst/>
              <a:latin typeface="Gill Sans MT" panose="020B0502020104020203" pitchFamily="34" charset="0"/>
            </a:endParaRPr>
          </a:p>
        </p:txBody>
      </p:sp>
      <p:sp>
        <p:nvSpPr>
          <p:cNvPr id="15" name="TextBox 14"/>
          <p:cNvSpPr txBox="1"/>
          <p:nvPr/>
        </p:nvSpPr>
        <p:spPr>
          <a:xfrm>
            <a:off x="236855" y="4514215"/>
            <a:ext cx="11713525" cy="1669688"/>
          </a:xfrm>
          <a:prstGeom prst="rect">
            <a:avLst/>
          </a:prstGeom>
          <a:solidFill>
            <a:schemeClr val="accent2">
              <a:lumMod val="20000"/>
              <a:lumOff val="80000"/>
            </a:schemeClr>
          </a:solidFill>
        </p:spPr>
        <p:txBody>
          <a:bodyPr wrap="square">
            <a:spAutoFit/>
          </a:bodyPr>
          <a:lstStyle/>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1800" dirty="0">
                <a:solidFill>
                  <a:srgbClr val="000000"/>
                </a:solidFill>
                <a:effectLst/>
                <a:latin typeface="Gill Sans MT" panose="020B0502020104020203" pitchFamily="34" charset="0"/>
                <a:ea typeface="Calibri" panose="020F0502020204030204" pitchFamily="34" charset="0"/>
              </a:rPr>
              <a:t>The main purpose of the project is to collect milk from the farmers and act as link between farmers and mother's dairy</a:t>
            </a:r>
            <a:endParaRPr lang="en-US" sz="1800" dirty="0">
              <a:solidFill>
                <a:srgbClr val="000000"/>
              </a:solidFill>
              <a:effectLst/>
              <a:latin typeface="Gill Sans MT" panose="020B0502020104020203" pitchFamily="34" charset="0"/>
              <a:ea typeface="Calibri" panose="020F0502020204030204"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1800" dirty="0">
                <a:solidFill>
                  <a:srgbClr val="000000"/>
                </a:solidFill>
                <a:effectLst/>
                <a:latin typeface="Gill Sans MT" panose="020B0502020104020203" pitchFamily="34" charset="0"/>
                <a:ea typeface="Calibri" panose="020F0502020204030204" pitchFamily="34" charset="0"/>
              </a:rPr>
              <a:t>300 active members connected with the milk collection </a:t>
            </a:r>
            <a:r>
              <a:rPr lang="en-US" sz="1800" dirty="0" err="1">
                <a:solidFill>
                  <a:srgbClr val="000000"/>
                </a:solidFill>
                <a:effectLst/>
                <a:latin typeface="Gill Sans MT" panose="020B0502020104020203" pitchFamily="34" charset="0"/>
                <a:ea typeface="Calibri" panose="020F0502020204030204" pitchFamily="34" charset="0"/>
              </a:rPr>
              <a:t>centre</a:t>
            </a:r>
            <a:r>
              <a:rPr lang="en-US" sz="1800" dirty="0">
                <a:solidFill>
                  <a:srgbClr val="000000"/>
                </a:solidFill>
                <a:effectLst/>
                <a:latin typeface="Gill Sans MT" panose="020B0502020104020203" pitchFamily="34" charset="0"/>
                <a:ea typeface="Calibri" panose="020F0502020204030204" pitchFamily="34" charset="0"/>
              </a:rPr>
              <a:t> at FPO. </a:t>
            </a:r>
            <a:endParaRPr lang="en-US" sz="1800" dirty="0">
              <a:solidFill>
                <a:srgbClr val="000000"/>
              </a:solidFill>
              <a:effectLst/>
              <a:latin typeface="Gill Sans MT" panose="020B0502020104020203" pitchFamily="34" charset="0"/>
              <a:ea typeface="Calibri" panose="020F0502020204030204"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lang="en-US" sz="1800" dirty="0">
                <a:solidFill>
                  <a:srgbClr val="000000"/>
                </a:solidFill>
                <a:effectLst/>
                <a:latin typeface="Gill Sans MT" panose="020B0502020104020203" pitchFamily="34" charset="0"/>
                <a:ea typeface="Calibri" panose="020F0502020204030204" pitchFamily="34" charset="0"/>
              </a:rPr>
              <a:t>FPO currently serves 10 villages of the 3 blocks, </a:t>
            </a:r>
            <a:r>
              <a:rPr lang="en-US" sz="1800" dirty="0" err="1">
                <a:solidFill>
                  <a:srgbClr val="000000"/>
                </a:solidFill>
                <a:effectLst/>
                <a:latin typeface="Gill Sans MT" panose="020B0502020104020203" pitchFamily="34" charset="0"/>
                <a:ea typeface="Calibri" panose="020F0502020204030204" pitchFamily="34" charset="0"/>
              </a:rPr>
              <a:t>Godda</a:t>
            </a:r>
            <a:r>
              <a:rPr lang="en-US" sz="1800" dirty="0">
                <a:solidFill>
                  <a:srgbClr val="000000"/>
                </a:solidFill>
                <a:effectLst/>
                <a:latin typeface="Gill Sans MT" panose="020B0502020104020203" pitchFamily="34" charset="0"/>
                <a:ea typeface="Calibri" panose="020F0502020204030204" pitchFamily="34" charset="0"/>
              </a:rPr>
              <a:t> , </a:t>
            </a:r>
            <a:r>
              <a:rPr lang="en-US" sz="1800" dirty="0" err="1">
                <a:solidFill>
                  <a:srgbClr val="000000"/>
                </a:solidFill>
                <a:effectLst/>
                <a:latin typeface="Gill Sans MT" panose="020B0502020104020203" pitchFamily="34" charset="0"/>
                <a:ea typeface="Calibri" panose="020F0502020204030204" pitchFamily="34" charset="0"/>
              </a:rPr>
              <a:t>Meharama</a:t>
            </a:r>
            <a:r>
              <a:rPr lang="en-US" sz="1800" dirty="0">
                <a:solidFill>
                  <a:srgbClr val="000000"/>
                </a:solidFill>
                <a:effectLst/>
                <a:latin typeface="Gill Sans MT" panose="020B0502020104020203" pitchFamily="34" charset="0"/>
                <a:ea typeface="Calibri" panose="020F0502020204030204" pitchFamily="34" charset="0"/>
              </a:rPr>
              <a:t>, and </a:t>
            </a:r>
            <a:r>
              <a:rPr lang="en-US" sz="1800" dirty="0" err="1">
                <a:solidFill>
                  <a:srgbClr val="000000"/>
                </a:solidFill>
                <a:effectLst/>
                <a:latin typeface="Gill Sans MT" panose="020B0502020104020203" pitchFamily="34" charset="0"/>
                <a:ea typeface="Calibri" panose="020F0502020204030204" pitchFamily="34" charset="0"/>
              </a:rPr>
              <a:t>Mahagama</a:t>
            </a:r>
            <a:r>
              <a:rPr lang="en-US" sz="1800" dirty="0">
                <a:solidFill>
                  <a:srgbClr val="000000"/>
                </a:solidFill>
                <a:effectLst/>
                <a:latin typeface="Gill Sans MT" panose="020B0502020104020203" pitchFamily="34" charset="0"/>
                <a:ea typeface="Calibri" panose="020F0502020204030204" pitchFamily="34" charset="0"/>
              </a:rPr>
              <a:t>  in the </a:t>
            </a:r>
            <a:r>
              <a:rPr lang="en-US" sz="1800" dirty="0" err="1">
                <a:solidFill>
                  <a:srgbClr val="000000"/>
                </a:solidFill>
                <a:effectLst/>
                <a:latin typeface="Gill Sans MT" panose="020B0502020104020203" pitchFamily="34" charset="0"/>
                <a:ea typeface="Calibri" panose="020F0502020204030204" pitchFamily="34" charset="0"/>
              </a:rPr>
              <a:t>Godda</a:t>
            </a:r>
            <a:r>
              <a:rPr lang="en-US" sz="1800" dirty="0">
                <a:solidFill>
                  <a:srgbClr val="000000"/>
                </a:solidFill>
                <a:effectLst/>
                <a:latin typeface="Gill Sans MT" panose="020B0502020104020203" pitchFamily="34" charset="0"/>
                <a:ea typeface="Calibri" panose="020F0502020204030204" pitchFamily="34" charset="0"/>
              </a:rPr>
              <a:t> district</a:t>
            </a:r>
            <a:endParaRPr lang="en-US" sz="1800" dirty="0">
              <a:solidFill>
                <a:srgbClr val="000000"/>
              </a:solidFill>
              <a:effectLst/>
              <a:latin typeface="Gill Sans MT" panose="020B0502020104020203" pitchFamily="34" charset="0"/>
              <a:ea typeface="Calibri" panose="020F0502020204030204" pitchFamily="34" charset="0"/>
            </a:endParaRPr>
          </a:p>
          <a:p>
            <a:pPr marL="400050" marR="0" lvl="0" indent="-285750" algn="just" defTabSz="914400" rtl="0" eaLnBrk="1" fontAlgn="base" latinLnBrk="0" hangingPunct="1">
              <a:lnSpc>
                <a:spcPct val="100000"/>
              </a:lnSpc>
              <a:spcBef>
                <a:spcPts val="450"/>
              </a:spcBef>
              <a:spcAft>
                <a:spcPts val="0"/>
              </a:spcAft>
              <a:buClrTx/>
              <a:buSzTx/>
              <a:buFont typeface="Arial" panose="020B0604020202020204" pitchFamily="34" charset="0"/>
              <a:buChar char="•"/>
              <a:defRPr/>
            </a:pPr>
            <a:r>
              <a:rPr kumimoji="0" lang="en-US" b="1" i="0" u="none" strike="noStrike" kern="1200" cap="none" spc="0" normalizeH="0" baseline="0" noProof="0" dirty="0">
                <a:ln>
                  <a:noFill/>
                </a:ln>
                <a:solidFill>
                  <a:srgbClr val="000000"/>
                </a:solidFill>
                <a:uLnTx/>
                <a:uFillTx/>
                <a:latin typeface="Gill Sans MT" panose="020B0502020104020203" pitchFamily="34" charset="0"/>
              </a:rPr>
              <a:t>Product </a:t>
            </a:r>
            <a:r>
              <a:rPr kumimoji="0" lang="en-US" b="0" i="0" u="none" strike="noStrike" kern="1200" cap="none" spc="0" normalizeH="0" baseline="0" noProof="0" dirty="0">
                <a:ln>
                  <a:noFill/>
                </a:ln>
                <a:solidFill>
                  <a:srgbClr val="000000"/>
                </a:solidFill>
                <a:uLnTx/>
                <a:uFillTx/>
                <a:latin typeface="Gill Sans MT" panose="020B0502020104020203" pitchFamily="34" charset="0"/>
              </a:rPr>
              <a:t>– On an average cow milk contains 87 per cent water, 3.9 per cent fat, 4.9 per cent lactose, 3.5 per cent protein and 0.7 per cent minerals and vitamins and other minor constituents</a:t>
            </a:r>
            <a:endParaRPr kumimoji="0" lang="en-US" sz="2000" b="0" i="0" u="none" strike="noStrike" kern="1200" cap="none" spc="0" normalizeH="0" baseline="0" noProof="0" dirty="0">
              <a:ln>
                <a:noFill/>
              </a:ln>
              <a:solidFill>
                <a:srgbClr val="000000"/>
              </a:solidFill>
              <a:effectLst/>
              <a:uLnTx/>
              <a:uFillTx/>
              <a:latin typeface="Gill Sans MT" panose="020B0502020104020203" pitchFamily="34" charset="0"/>
            </a:endParaRPr>
          </a:p>
        </p:txBody>
      </p:sp>
      <p:sp>
        <p:nvSpPr>
          <p:cNvPr id="16" name="TextBox 15"/>
          <p:cNvSpPr txBox="1"/>
          <p:nvPr/>
        </p:nvSpPr>
        <p:spPr>
          <a:xfrm>
            <a:off x="236855" y="3930650"/>
            <a:ext cx="510921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rPr>
              <a:t>About the Project</a:t>
            </a:r>
            <a:endParaRPr kumimoji="0" lang="en-US" sz="3200" b="1" i="0" u="none" strike="noStrike" kern="1200" cap="none" spc="0" normalizeH="0" baseline="0" noProof="0" dirty="0">
              <a:ln>
                <a:noFill/>
              </a:ln>
              <a:solidFill>
                <a:srgbClr val="ED7D31">
                  <a:lumMod val="75000"/>
                </a:srgbClr>
              </a:solidFill>
              <a:effectLst/>
              <a:uLnTx/>
              <a:uFillTx/>
              <a:latin typeface="Amasis MT Pro" panose="02040504050005020304" pitchFamily="18" charset="0"/>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982264" y="171405"/>
            <a:ext cx="594566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Process flow chart</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pSp>
        <p:nvGrpSpPr>
          <p:cNvPr id="19" name="Group 18"/>
          <p:cNvGrpSpPr/>
          <p:nvPr/>
        </p:nvGrpSpPr>
        <p:grpSpPr>
          <a:xfrm>
            <a:off x="358490" y="656124"/>
            <a:ext cx="11551701" cy="6153863"/>
            <a:chOff x="358490" y="648520"/>
            <a:chExt cx="11551701" cy="6153863"/>
          </a:xfrm>
        </p:grpSpPr>
        <p:sp>
          <p:nvSpPr>
            <p:cNvPr id="34" name="Arrow: Left 33"/>
            <p:cNvSpPr/>
            <p:nvPr/>
          </p:nvSpPr>
          <p:spPr>
            <a:xfrm>
              <a:off x="4794577" y="5030775"/>
              <a:ext cx="1706880" cy="370840"/>
            </a:xfrm>
            <a:prstGeom prst="lef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row: Bent 32"/>
            <p:cNvSpPr/>
            <p:nvPr/>
          </p:nvSpPr>
          <p:spPr>
            <a:xfrm rot="10800000">
              <a:off x="9667094" y="4067661"/>
              <a:ext cx="891946" cy="1213262"/>
            </a:xfrm>
            <a:prstGeom prst="ben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Arrow: Right 10"/>
            <p:cNvSpPr/>
            <p:nvPr/>
          </p:nvSpPr>
          <p:spPr>
            <a:xfrm>
              <a:off x="3370269" y="1955883"/>
              <a:ext cx="1397399" cy="291503"/>
            </a:xfrm>
            <a:prstGeom prst="righ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Arrow: Right 26"/>
            <p:cNvSpPr/>
            <p:nvPr/>
          </p:nvSpPr>
          <p:spPr>
            <a:xfrm>
              <a:off x="7410998" y="1934471"/>
              <a:ext cx="1366991" cy="334326"/>
            </a:xfrm>
            <a:prstGeom prst="rightArrow">
              <a:avLst/>
            </a:prstGeom>
            <a:solidFill>
              <a:srgbClr val="E99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358490" y="3242975"/>
              <a:ext cx="2981270" cy="784830"/>
            </a:xfrm>
            <a:prstGeom prst="rect">
              <a:avLst/>
            </a:prstGeom>
            <a:noFill/>
            <a:ln w="19050">
              <a:solidFill>
                <a:schemeClr val="accent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Weighing machine -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The milk collected from the farmers is weighed in the weighing machine</a:t>
              </a:r>
              <a:endPar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4" name="TextBox 13"/>
            <p:cNvSpPr txBox="1"/>
            <p:nvPr/>
          </p:nvSpPr>
          <p:spPr>
            <a:xfrm>
              <a:off x="4765588" y="3207931"/>
              <a:ext cx="2684420" cy="783590"/>
            </a:xfrm>
            <a:prstGeom prst="rect">
              <a:avLst/>
            </a:prstGeom>
            <a:noFill/>
            <a:ln w="19050">
              <a:solidFill>
                <a:schemeClr val="accent1">
                  <a:lumMod val="75000"/>
                </a:schemeClr>
              </a:solid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Plastic bottle -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The collected milk sample is </a:t>
              </a:r>
              <a:r>
                <a:rPr kumimoji="0" lang="en-IN" alt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filled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in the small plastic bottles</a:t>
              </a:r>
              <a:endPar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8" name="TextBox 17"/>
            <p:cNvSpPr txBox="1"/>
            <p:nvPr/>
          </p:nvSpPr>
          <p:spPr>
            <a:xfrm>
              <a:off x="8801969" y="3037823"/>
              <a:ext cx="3108222" cy="1015663"/>
            </a:xfrm>
            <a:prstGeom prst="rect">
              <a:avLst/>
            </a:prstGeom>
            <a:noFill/>
            <a:ln w="19050">
              <a:solidFill>
                <a:schemeClr val="accent1">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err="1">
                  <a:ln>
                    <a:noFill/>
                  </a:ln>
                  <a:solidFill>
                    <a:prstClr val="black"/>
                  </a:solidFill>
                  <a:effectLst/>
                  <a:uLnTx/>
                  <a:uFillTx/>
                  <a:latin typeface="Gill Sans MT" panose="020B0502020104020203" pitchFamily="34" charset="0"/>
                </a:rPr>
                <a:t>Lacto</a:t>
              </a: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rPr>
                <a:t> Scanner - </a:t>
              </a:r>
              <a:r>
                <a:rPr lang="en-US" sz="1500" dirty="0">
                  <a:solidFill>
                    <a:prstClr val="black"/>
                  </a:solidFill>
                  <a:latin typeface="Gill Sans MT" panose="020B0502020104020203" pitchFamily="34" charset="0"/>
                </a:rPr>
                <a:t>M</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rPr>
                <a:t>ilk filled plastic bottles are then put into the </a:t>
              </a:r>
              <a:r>
                <a:rPr kumimoji="0" lang="en-US" sz="1500" b="0" i="0" u="none" strike="noStrike" kern="1200" cap="none" spc="0" normalizeH="0" baseline="0" noProof="0" dirty="0" err="1">
                  <a:ln>
                    <a:noFill/>
                  </a:ln>
                  <a:solidFill>
                    <a:prstClr val="black"/>
                  </a:solidFill>
                  <a:effectLst/>
                  <a:uLnTx/>
                  <a:uFillTx/>
                  <a:latin typeface="Gill Sans MT" panose="020B0502020104020203" pitchFamily="34" charset="0"/>
                </a:rPr>
                <a:t>Lacto</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rPr>
                <a:t> scanner to obtain the information of fat and SNF</a:t>
              </a:r>
              <a:endPar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ndParaRPr>
            </a:p>
          </p:txBody>
        </p:sp>
        <p:sp>
          <p:nvSpPr>
            <p:cNvPr id="22" name="TextBox 21"/>
            <p:cNvSpPr txBox="1"/>
            <p:nvPr/>
          </p:nvSpPr>
          <p:spPr>
            <a:xfrm>
              <a:off x="6519642" y="6248385"/>
              <a:ext cx="3149704" cy="553998"/>
            </a:xfrm>
            <a:prstGeom prst="rect">
              <a:avLst/>
            </a:prstGeom>
            <a:noFill/>
            <a:ln w="19050">
              <a:solidFill>
                <a:schemeClr val="accent1">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Data Processor -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Data processor process the complete data of the milk</a:t>
              </a:r>
              <a:endPar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26" name="TextBox 25"/>
            <p:cNvSpPr txBox="1"/>
            <p:nvPr/>
          </p:nvSpPr>
          <p:spPr>
            <a:xfrm>
              <a:off x="683664" y="4567639"/>
              <a:ext cx="1426493" cy="1708160"/>
            </a:xfrm>
            <a:prstGeom prst="rect">
              <a:avLst/>
            </a:prstGeom>
            <a:noFill/>
            <a:ln w="19050">
              <a:solidFill>
                <a:schemeClr val="accent1">
                  <a:lumMod val="75000"/>
                </a:schemeClr>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Digital Indicator - </a:t>
              </a:r>
              <a:r>
                <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The data of fat, SNF and rate of milk is indicated in the data indicator</a:t>
              </a:r>
              <a:endParaRPr kumimoji="0" lang="en-US" sz="15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4" name="Rectangle 3"/>
            <p:cNvSpPr/>
            <p:nvPr/>
          </p:nvSpPr>
          <p:spPr>
            <a:xfrm>
              <a:off x="358491" y="929474"/>
              <a:ext cx="2981270" cy="2313501"/>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6" name="Rectangle 5"/>
            <p:cNvSpPr/>
            <p:nvPr/>
          </p:nvSpPr>
          <p:spPr>
            <a:xfrm>
              <a:off x="4765588" y="1305658"/>
              <a:ext cx="2684420" cy="189180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 name="Rectangle 6"/>
            <p:cNvSpPr/>
            <p:nvPr/>
          </p:nvSpPr>
          <p:spPr>
            <a:xfrm>
              <a:off x="8801969" y="648520"/>
              <a:ext cx="3108222" cy="237494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dirty="0"/>
            </a:p>
          </p:txBody>
        </p:sp>
        <p:sp>
          <p:nvSpPr>
            <p:cNvPr id="12" name="Rectangle 11"/>
            <p:cNvSpPr/>
            <p:nvPr/>
          </p:nvSpPr>
          <p:spPr>
            <a:xfrm>
              <a:off x="6519641" y="4132169"/>
              <a:ext cx="3147453" cy="2105293"/>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15" name="Rectangle 14"/>
            <p:cNvSpPr/>
            <p:nvPr/>
          </p:nvSpPr>
          <p:spPr>
            <a:xfrm>
              <a:off x="2110157" y="4540070"/>
              <a:ext cx="2684420" cy="175083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84376"/>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7" y="13083"/>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Balance sheet</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aphicFrame>
        <p:nvGraphicFramePr>
          <p:cNvPr id="5" name="Table 5"/>
          <p:cNvGraphicFramePr>
            <a:graphicFrameLocks noGrp="1"/>
          </p:cNvGraphicFramePr>
          <p:nvPr/>
        </p:nvGraphicFramePr>
        <p:xfrm>
          <a:off x="891540" y="649808"/>
          <a:ext cx="10408920" cy="6113680"/>
        </p:xfrm>
        <a:graphic>
          <a:graphicData uri="http://schemas.openxmlformats.org/drawingml/2006/table">
            <a:tbl>
              <a:tblPr firstRow="1" bandRow="1">
                <a:tableStyleId>{5C22544A-7EE6-4342-B048-85BDC9FD1C3A}</a:tableStyleId>
              </a:tblPr>
              <a:tblGrid>
                <a:gridCol w="3322320"/>
                <a:gridCol w="1882139"/>
                <a:gridCol w="3051115"/>
                <a:gridCol w="2153346"/>
              </a:tblGrid>
              <a:tr h="382105">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ASSETS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AMOUNT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LIABILITIES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45720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AMOUNT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gridSpan="2">
                  <a:txBody>
                    <a:bodyPr/>
                    <a:lstStyle/>
                    <a:p>
                      <a:pPr marL="0" marR="0" algn="l">
                        <a:lnSpc>
                          <a:spcPct val="150000"/>
                        </a:lnSpc>
                        <a:spcBef>
                          <a:spcPts val="0"/>
                        </a:spcBef>
                        <a:spcAft>
                          <a:spcPts val="0"/>
                        </a:spcAft>
                        <a:tabLst>
                          <a:tab pos="1838325"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CURRENT ASSETS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cPr/>
                </a:tc>
                <a:tc gridSpan="2">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CURRENT LIABILTIES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cPr marL="68580" marR="68580" marT="0" marB="0"/>
                </a:tc>
              </a:tr>
              <a:tr h="382105">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CASH ON HAND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LOAN TO BE PAID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1,40,000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SAVING IN BANK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1,00,000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COST OF PRODUCT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58,40,000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LIVESTOCK PRODUCT(MILK)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73,00,000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COST OF MAINTENCE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20000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VALUE OF BONDS AND SHARES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2000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OPERATING COST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6,47,300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a:txBody>
                    <a:bodyPr/>
                    <a:lstStyle/>
                    <a:p>
                      <a:pPr marL="0" marR="0" algn="l">
                        <a:lnSpc>
                          <a:spcPct val="150000"/>
                        </a:lnSpc>
                        <a:spcBef>
                          <a:spcPts val="0"/>
                        </a:spcBef>
                        <a:spcAft>
                          <a:spcPts val="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0" dirty="0">
                          <a:effectLst/>
                          <a:latin typeface="Times New Roman" panose="02020603050405020304" pitchFamily="18" charset="0"/>
                          <a:ea typeface="Calibri" panose="020F0502020204030204" pitchFamily="34" charset="0"/>
                          <a:cs typeface="Times New Roman" panose="02020603050405020304" pitchFamily="18" charset="0"/>
                        </a:rPr>
                        <a:t>74,27,000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65,16,300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gridSpan="2">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INTERMIDIATE ASSETS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cPr/>
                </a:tc>
                <a:tc gridSpan="2">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INTERMEDIATE LIABILITIES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cPr marL="68580" marR="68580" marT="0" marB="0"/>
                </a:tc>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MACHINERY AND EQUIPMENT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Rs. 2,50,000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MACHINERY LOAN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60,000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DAIRY CATTLE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60,000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3,10,000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60,000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gridSpan="2">
                  <a:txBody>
                    <a:bodyPr/>
                    <a:lstStyle/>
                    <a:p>
                      <a:pPr marL="0" marR="0" indent="45720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LONG TERM ASSETS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cPr/>
                </a:tc>
                <a:tc gridSpan="2">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LONG TERM LIABILTIES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cPr marL="68580" marR="68580" marT="0" marB="0"/>
                </a:tc>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LAND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10,00,000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WORKING CAPITAL LOAN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5,00,000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FARM BUILDING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5,00,000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15,00,000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SUB TOTAL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5,00,000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2105">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TOTAL ASSETS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92,37,000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IN" sz="1600" b="1">
                          <a:effectLst/>
                          <a:latin typeface="Times New Roman" panose="02020603050405020304" pitchFamily="18" charset="0"/>
                          <a:ea typeface="Calibri" panose="020F0502020204030204" pitchFamily="34" charset="0"/>
                          <a:cs typeface="Times New Roman" panose="02020603050405020304" pitchFamily="18" charset="0"/>
                        </a:rPr>
                        <a:t>TOTAL LIABILTIES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70,76,300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4" y="374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Profit Statement of </a:t>
            </a:r>
            <a:r>
              <a:rPr kumimoji="0" lang="en-US" sz="4000" b="1" i="0" u="none" strike="noStrike" kern="1200" cap="none" spc="0" normalizeH="0" baseline="0" noProof="0" dirty="0" err="1">
                <a:ln>
                  <a:noFill/>
                </a:ln>
                <a:solidFill>
                  <a:srgbClr val="FF0000"/>
                </a:solidFill>
                <a:effectLst/>
                <a:uLnTx/>
                <a:uFillTx/>
                <a:latin typeface="Amasis MT Pro" panose="02040504050005020304" pitchFamily="18" charset="0"/>
                <a:ea typeface="+mn-ea"/>
                <a:cs typeface="+mn-cs"/>
              </a:rPr>
              <a:t>Khusaalii</a:t>
            </a: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 FPO</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sp>
        <p:nvSpPr>
          <p:cNvPr id="5" name="TextBox 4"/>
          <p:cNvSpPr txBox="1"/>
          <p:nvPr/>
        </p:nvSpPr>
        <p:spPr>
          <a:xfrm>
            <a:off x="3218908" y="1457384"/>
            <a:ext cx="5754177" cy="4608121"/>
          </a:xfrm>
          <a:prstGeom prst="rect">
            <a:avLst/>
          </a:prstGeom>
          <a:solidFill>
            <a:schemeClr val="accent4">
              <a:lumMod val="20000"/>
              <a:lumOff val="80000"/>
            </a:schemeClr>
          </a:solidFill>
        </p:spPr>
        <p:txBody>
          <a:bodyPr wrap="square" rtlCol="0">
            <a:spAutoFit/>
          </a:bodyPr>
          <a:lstStyle/>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TOTAL COST MILK =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58,40,000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COST OF OPERATION = </a:t>
            </a:r>
            <a:r>
              <a:rPr lang="en-IN" sz="1800" b="1" kern="100" dirty="0" err="1">
                <a:effectLst/>
                <a:latin typeface="Times New Roman" panose="02020603050405020304" pitchFamily="18" charset="0"/>
                <a:ea typeface="Calibri" panose="020F0502020204030204" pitchFamily="34" charset="0"/>
                <a:cs typeface="Times New Roman" panose="02020603050405020304" pitchFamily="18" charset="0"/>
              </a:rPr>
              <a:t>Rs</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6,40,300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COST OF MAINTENCE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Rs. </a:t>
            </a:r>
            <a:r>
              <a:rPr lang="en-IN" b="1" kern="100" dirty="0">
                <a:latin typeface="Times New Roman" panose="02020603050405020304" pitchFamily="18" charset="0"/>
                <a:ea typeface="Calibri" panose="020F0502020204030204" pitchFamily="34" charset="0"/>
                <a:cs typeface="Times New Roman" panose="02020603050405020304" pitchFamily="18" charset="0"/>
              </a:rPr>
              <a:t>2</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0,000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TOTAL COST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Rs.64,90,300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TOTAL SELL OF MILK =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Rs.73,00,000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PROFIT= TOTAL PRICE OF MILK – TOTAL COST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PROFIT = Rs.</a:t>
            </a:r>
            <a:r>
              <a:rPr lang="en-IN" b="1" kern="100" dirty="0">
                <a:latin typeface="Times New Roman" panose="02020603050405020304" pitchFamily="18" charset="0"/>
                <a:ea typeface="Calibri" panose="020F0502020204030204" pitchFamily="34" charset="0"/>
                <a:cs typeface="Times New Roman" panose="02020603050405020304" pitchFamily="18" charset="0"/>
              </a:rPr>
              <a:t>7,99,700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PROFIT % =PROFIT*100/64,90,300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tabLst>
                <a:tab pos="2066925"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PROFIT % = 12.47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4" y="111352"/>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Income statement</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aphicFrame>
        <p:nvGraphicFramePr>
          <p:cNvPr id="4" name="Table 5"/>
          <p:cNvGraphicFramePr>
            <a:graphicFrameLocks noGrp="1"/>
          </p:cNvGraphicFramePr>
          <p:nvPr/>
        </p:nvGraphicFramePr>
        <p:xfrm>
          <a:off x="1257297" y="813208"/>
          <a:ext cx="9677400" cy="5933440"/>
        </p:xfrm>
        <a:graphic>
          <a:graphicData uri="http://schemas.openxmlformats.org/drawingml/2006/table">
            <a:tbl>
              <a:tblPr firstRow="1" bandRow="1">
                <a:tableStyleId>{5C22544A-7EE6-4342-B048-85BDC9FD1C3A}</a:tableStyleId>
              </a:tblPr>
              <a:tblGrid>
                <a:gridCol w="6451600"/>
                <a:gridCol w="3225800"/>
              </a:tblGrid>
              <a:tr h="370840">
                <a:tc>
                  <a:txBody>
                    <a:bodyPr/>
                    <a:lstStyle/>
                    <a:p>
                      <a:pPr marL="0" marR="0" algn="just">
                        <a:lnSpc>
                          <a:spcPct val="150000"/>
                        </a:lnSpc>
                        <a:spcBef>
                          <a:spcPts val="0"/>
                        </a:spcBef>
                        <a:spcAft>
                          <a:spcPts val="0"/>
                        </a:spcAft>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PARTICULARS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AMOUNT</a:t>
                      </a:r>
                      <a:endParaRPr lang="en-US" dirty="0"/>
                    </a:p>
                  </a:txBody>
                  <a:tcPr marL="68580" marR="68580" marT="0" marB="0"/>
                </a:tc>
              </a:tr>
              <a:tr h="370840">
                <a:tc gridSpan="2">
                  <a:txBody>
                    <a:bodyPr/>
                    <a:lstStyle/>
                    <a:p>
                      <a:pPr marL="342900" marR="0" lvl="0" indent="-342900" algn="just">
                        <a:lnSpc>
                          <a:spcPct val="150000"/>
                        </a:lnSpc>
                        <a:spcBef>
                          <a:spcPts val="0"/>
                        </a:spcBef>
                        <a:spcAft>
                          <a:spcPts val="0"/>
                        </a:spcAft>
                        <a:buFont typeface="+mj-lt"/>
                        <a:buAutoNum type="romanUcPeriod"/>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RECIEPTS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cPr/>
                </a:tc>
              </a:tr>
              <a:tr h="370840">
                <a:tc>
                  <a:txBody>
                    <a:bodyPr/>
                    <a:lstStyle/>
                    <a:p>
                      <a:pPr marL="228600" marR="0" lvl="0" indent="-228600" algn="just">
                        <a:lnSpc>
                          <a:spcPct val="150000"/>
                        </a:lnSpc>
                        <a:spcBef>
                          <a:spcPts val="0"/>
                        </a:spcBef>
                        <a:spcAft>
                          <a:spcPts val="0"/>
                        </a:spcAft>
                        <a:buFont typeface="+mj-lt"/>
                        <a:buAutoNum type="alphaUcPeriod"/>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RETURN FROM THE SALE OF MILK</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73,00,000</a:t>
                      </a:r>
                      <a:endParaRPr lang="en-US" dirty="0"/>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2"/>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APPRECTION ON THE ASSETS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50,000</a:t>
                      </a:r>
                      <a:endParaRPr lang="en-US" dirty="0"/>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3"/>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GROSS INCOME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73,50,000</a:t>
                      </a:r>
                      <a:endParaRPr lang="en-US" dirty="0"/>
                    </a:p>
                  </a:txBody>
                  <a:tcPr marL="68580" marR="68580" marT="0" marB="0"/>
                </a:tc>
              </a:tr>
              <a:tr h="370840">
                <a:tc gridSpan="2">
                  <a:txBody>
                    <a:bodyPr/>
                    <a:lstStyle/>
                    <a:p>
                      <a:pPr marL="285750" marR="0" lvl="0" indent="-285750" algn="just">
                        <a:lnSpc>
                          <a:spcPct val="150000"/>
                        </a:lnSpc>
                        <a:spcBef>
                          <a:spcPts val="0"/>
                        </a:spcBef>
                        <a:spcAft>
                          <a:spcPts val="0"/>
                        </a:spcAft>
                        <a:buFont typeface="+mj-lt"/>
                        <a:buAutoNum type="romanUcPeriod" startAt="2"/>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EXPENSES</a:t>
                      </a:r>
                      <a:r>
                        <a:rPr lang="en-US" sz="1400" b="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(OPERATING EXPENSES OR COSTS)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cPr/>
                </a:tc>
              </a:tr>
              <a:tr h="370840">
                <a:tc>
                  <a:txBody>
                    <a:bodyPr/>
                    <a:lstStyle/>
                    <a:p>
                      <a:pPr marL="342900" marR="0" lvl="0" indent="-342900" algn="just">
                        <a:lnSpc>
                          <a:spcPct val="150000"/>
                        </a:lnSpc>
                        <a:spcBef>
                          <a:spcPts val="0"/>
                        </a:spcBef>
                        <a:spcAft>
                          <a:spcPts val="0"/>
                        </a:spcAft>
                        <a:buFont typeface="+mj-lt"/>
                        <a:buAutoNum type="alphaUcPeriod"/>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COST OF PLASTIC CAN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3,28,500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2"/>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SALARY OF CEO</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1,80,000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3"/>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SALARY OF SKILLED WORKER</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84,000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4"/>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TRAVELLING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20,000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5"/>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ELECTRICITY</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4,800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6"/>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PUBLICITY EXPENSES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10,000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7"/>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STATIONERY AND PRINTING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15,000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8"/>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COMMUNICATION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5000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marL="228600" marR="0" lvl="0" indent="-228600" algn="just">
                        <a:lnSpc>
                          <a:spcPct val="150000"/>
                        </a:lnSpc>
                        <a:spcBef>
                          <a:spcPts val="0"/>
                        </a:spcBef>
                        <a:spcAft>
                          <a:spcPts val="0"/>
                        </a:spcAft>
                        <a:buFont typeface="+mj-lt"/>
                        <a:buAutoNum type="alphaUcPeriod" startAt="9"/>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AMOUNT PAID TO FARMER</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58,40,000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pPr marL="0" marR="0" algn="just">
                        <a:lnSpc>
                          <a:spcPct val="150000"/>
                        </a:lnSpc>
                        <a:spcBef>
                          <a:spcPts val="0"/>
                        </a:spcBef>
                        <a:spcAft>
                          <a:spcPts val="0"/>
                        </a:spcAft>
                      </a:pPr>
                      <a:r>
                        <a:rPr lang="en-IN" sz="1400" b="1" kern="100">
                          <a:effectLst/>
                          <a:latin typeface="Times New Roman" panose="02020603050405020304" pitchFamily="18" charset="0"/>
                          <a:ea typeface="Calibri" panose="020F0502020204030204" pitchFamily="34" charset="0"/>
                          <a:cs typeface="Times New Roman" panose="02020603050405020304" pitchFamily="18" charset="0"/>
                        </a:rPr>
                        <a:t>TOTAL OPERATING EXPENSES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64,87,300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4" y="197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Income statement</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aphicFrame>
        <p:nvGraphicFramePr>
          <p:cNvPr id="5" name="Table 5"/>
          <p:cNvGraphicFramePr>
            <a:graphicFrameLocks noGrp="1"/>
          </p:cNvGraphicFramePr>
          <p:nvPr/>
        </p:nvGraphicFramePr>
        <p:xfrm>
          <a:off x="1028698" y="1074912"/>
          <a:ext cx="10134598" cy="3562776"/>
        </p:xfrm>
        <a:graphic>
          <a:graphicData uri="http://schemas.openxmlformats.org/drawingml/2006/table">
            <a:tbl>
              <a:tblPr firstRow="1" bandRow="1">
                <a:tableStyleId>{5C22544A-7EE6-4342-B048-85BDC9FD1C3A}</a:tableStyleId>
              </a:tblPr>
              <a:tblGrid>
                <a:gridCol w="5067299"/>
                <a:gridCol w="5067299"/>
              </a:tblGrid>
              <a:tr h="508968">
                <a:tc gridSpan="2">
                  <a:txBody>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FIXED EXPENSES OR COST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cPr/>
                </a:tc>
              </a:tr>
              <a:tr h="508968">
                <a:tc>
                  <a:txBody>
                    <a:bodyPr/>
                    <a:lstStyle/>
                    <a:p>
                      <a:pPr marL="342900" marR="0" lvl="0" indent="-342900" algn="just">
                        <a:lnSpc>
                          <a:spcPct val="150000"/>
                        </a:lnSpc>
                        <a:spcBef>
                          <a:spcPts val="0"/>
                        </a:spcBef>
                        <a:spcAft>
                          <a:spcPts val="0"/>
                        </a:spcAft>
                        <a:buFont typeface="+mj-lt"/>
                        <a:buAutoNum type="alphaU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DEPRECIATION (AT THE RATE OF 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1,12,500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08968">
                <a:tc>
                  <a:txBody>
                    <a:bodyPr/>
                    <a:lstStyle/>
                    <a:p>
                      <a:pPr marL="342900" marR="0" lvl="0" indent="-342900" algn="just">
                        <a:lnSpc>
                          <a:spcPct val="150000"/>
                        </a:lnSpc>
                        <a:spcBef>
                          <a:spcPts val="0"/>
                        </a:spcBef>
                        <a:spcAft>
                          <a:spcPts val="0"/>
                        </a:spcAft>
                        <a:buFont typeface="+mj-lt"/>
                        <a:buAutoNum type="alphaUcPeriod"/>
                      </a:pPr>
                      <a:r>
                        <a:rPr lang="en-IN" sz="1800">
                          <a:effectLst/>
                          <a:latin typeface="Times New Roman" panose="02020603050405020304" pitchFamily="18" charset="0"/>
                          <a:ea typeface="Calibri" panose="020F0502020204030204" pitchFamily="34" charset="0"/>
                          <a:cs typeface="Times New Roman" panose="02020603050405020304" pitchFamily="18" charset="0"/>
                        </a:rPr>
                        <a:t>LAND REVENUE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08968">
                <a:tc>
                  <a:txBody>
                    <a:bodyPr/>
                    <a:lstStyle/>
                    <a:p>
                      <a:pPr marL="342900" marR="0" lvl="0" indent="-342900" algn="just">
                        <a:lnSpc>
                          <a:spcPct val="150000"/>
                        </a:lnSpc>
                        <a:spcBef>
                          <a:spcPts val="0"/>
                        </a:spcBef>
                        <a:spcAft>
                          <a:spcPts val="0"/>
                        </a:spcAft>
                        <a:buFont typeface="+mj-lt"/>
                        <a:buAutoNum type="alphaUcPeriod"/>
                      </a:pPr>
                      <a:r>
                        <a:rPr lang="en-IN" sz="1800">
                          <a:effectLst/>
                          <a:latin typeface="Times New Roman" panose="02020603050405020304" pitchFamily="18" charset="0"/>
                          <a:ea typeface="Calibri" panose="020F0502020204030204" pitchFamily="34" charset="0"/>
                          <a:cs typeface="Times New Roman" panose="02020603050405020304" pitchFamily="18" charset="0"/>
                        </a:rPr>
                        <a:t>RENTAL VALUE OF OWNED LAND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15,000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08968">
                <a:tc>
                  <a:txBody>
                    <a:bodyPr/>
                    <a:lstStyle/>
                    <a:p>
                      <a:pPr marL="342900" marR="0" lvl="0" indent="-342900" algn="just">
                        <a:lnSpc>
                          <a:spcPct val="150000"/>
                        </a:lnSpc>
                        <a:spcBef>
                          <a:spcPts val="0"/>
                        </a:spcBef>
                        <a:spcAft>
                          <a:spcPts val="0"/>
                        </a:spcAft>
                        <a:buFont typeface="+mj-lt"/>
                        <a:buAutoNum type="alphaU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TOTAL FIXED COST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1,27,700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08968">
                <a:tc>
                  <a:txBody>
                    <a:bodyPr/>
                    <a:lstStyle/>
                    <a:p>
                      <a:pPr marL="0" marR="0" algn="just">
                        <a:lnSpc>
                          <a:spcPct val="150000"/>
                        </a:lnSpc>
                        <a:spcBef>
                          <a:spcPts val="0"/>
                        </a:spcBef>
                        <a:spcAft>
                          <a:spcPts val="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NET OPERATING INCOME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8,62,700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08968">
                <a:tc>
                  <a:txBody>
                    <a:bodyPr/>
                    <a:lstStyle/>
                    <a:p>
                      <a:pPr marL="0" marR="0" algn="just">
                        <a:lnSpc>
                          <a:spcPct val="150000"/>
                        </a:lnSpc>
                        <a:spcBef>
                          <a:spcPts val="0"/>
                        </a:spcBef>
                        <a:spcAft>
                          <a:spcPts val="0"/>
                        </a:spcAft>
                      </a:pPr>
                      <a:r>
                        <a:rPr lang="en-IN" sz="1800" b="1">
                          <a:effectLst/>
                          <a:latin typeface="Times New Roman" panose="02020603050405020304" pitchFamily="18" charset="0"/>
                          <a:ea typeface="Calibri" panose="020F0502020204030204" pitchFamily="34" charset="0"/>
                          <a:cs typeface="Times New Roman" panose="02020603050405020304" pitchFamily="18" charset="0"/>
                        </a:rPr>
                        <a:t>NET FARM INCOME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Rs.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7,35,000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1454" y="197749"/>
            <a:ext cx="117490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SWOC Analysis</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pSp>
        <p:nvGrpSpPr>
          <p:cNvPr id="23" name="Group 22"/>
          <p:cNvGrpSpPr/>
          <p:nvPr/>
        </p:nvGrpSpPr>
        <p:grpSpPr>
          <a:xfrm>
            <a:off x="163028" y="874986"/>
            <a:ext cx="11457952" cy="5879766"/>
            <a:chOff x="163028" y="874986"/>
            <a:chExt cx="11457952" cy="5879766"/>
          </a:xfrm>
        </p:grpSpPr>
        <p:sp>
          <p:nvSpPr>
            <p:cNvPr id="4" name="Rectangle: Rounded Corners 3"/>
            <p:cNvSpPr/>
            <p:nvPr/>
          </p:nvSpPr>
          <p:spPr>
            <a:xfrm>
              <a:off x="163028" y="905635"/>
              <a:ext cx="5037936" cy="283631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a:spcBef>
                  <a:spcPts val="0"/>
                </a:spcBef>
                <a:spcAft>
                  <a:spcPts val="800"/>
                </a:spcAft>
              </a:pPr>
              <a:r>
                <a:rPr lang="en-IN"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      Strength:-</a:t>
              </a:r>
              <a:endPar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Good road connectivity </a:t>
              </a:r>
              <a:endParaRPr lang="en-US" sz="1600" dirty="0">
                <a:solidFill>
                  <a:schemeClr val="tx1"/>
                </a:solidFill>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Skilled </a:t>
              </a:r>
              <a:r>
                <a:rPr lang="en-US" sz="1600" dirty="0" err="1">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labour</a:t>
              </a:r>
              <a:endParaRPr lang="en-US" sz="1600" dirty="0">
                <a:solidFill>
                  <a:schemeClr val="tx1"/>
                </a:solidFill>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Increasing purchasing capacity of milk from farmers</a:t>
              </a:r>
              <a:endParaRPr lang="en-US" sz="1600" dirty="0">
                <a:solidFill>
                  <a:schemeClr val="tx1"/>
                </a:solidFill>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Easy availability of subsidy from government</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latin typeface="Gill Sans MT" panose="020B0502020104020203" pitchFamily="34" charset="0"/>
                  <a:ea typeface="Calibri" panose="020F0502020204030204" pitchFamily="34" charset="0"/>
                  <a:cs typeface="Times New Roman" panose="02020603050405020304" pitchFamily="18" charset="0"/>
                </a:rPr>
                <a:t>Frequent payment to farmers</a:t>
              </a:r>
              <a:endParaRPr lang="en-US" sz="1600" dirty="0">
                <a:solidFill>
                  <a:schemeClr val="tx1"/>
                </a:solidFill>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Good marketing channel</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13" name="Rectangle: Rounded Corners 12"/>
            <p:cNvSpPr/>
            <p:nvPr/>
          </p:nvSpPr>
          <p:spPr>
            <a:xfrm>
              <a:off x="1442878" y="4309235"/>
              <a:ext cx="3657600" cy="229108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IN"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      Challenges:-</a:t>
              </a:r>
              <a:endParaRPr lang="en-IN"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mj-lt"/>
                <a:buAutoNum type="arabicPeriod"/>
              </a:pPr>
              <a:r>
                <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Milk is a perishable product</a:t>
              </a:r>
              <a:endPar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mj-lt"/>
                <a:buAutoNum type="arabicPeriod"/>
              </a:pPr>
              <a:r>
                <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Low productivity of milk </a:t>
              </a:r>
              <a:endPar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mj-lt"/>
                <a:buAutoNum type="arabicPeriod"/>
              </a:pPr>
              <a:r>
                <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Lack of knowledge of proper feed &amp; care to the cattle.</a:t>
              </a:r>
              <a:endParaRPr lang="en-US" sz="1600"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14" name="Rectangle: Rounded Corners 13"/>
            <p:cNvSpPr/>
            <p:nvPr/>
          </p:nvSpPr>
          <p:spPr>
            <a:xfrm>
              <a:off x="7467600" y="874986"/>
              <a:ext cx="3428316" cy="257048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IN"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       Weakness:-</a:t>
              </a:r>
              <a:endParaRPr lang="en-US"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Scare capital for investment </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Lack of machinery </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Lack of skilled </a:t>
              </a:r>
              <a:r>
                <a:rPr lang="en-US" sz="1600" dirty="0" err="1">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labour</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Storage problem </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Erratic power supply</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Regional imbalance of milk </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Lack of infrastructure </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15" name="Rectangle: Rounded Corners 14"/>
            <p:cNvSpPr/>
            <p:nvPr/>
          </p:nvSpPr>
          <p:spPr>
            <a:xfrm>
              <a:off x="7374100" y="3955672"/>
              <a:ext cx="4246880" cy="279908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IN" sz="1600" b="1" kern="1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      Opportunity:-</a:t>
              </a:r>
              <a:endParaRPr lang="en-US" sz="1600" b="1"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Integrated structure of livestock, marketing of milk and milk products</a:t>
              </a:r>
              <a:endParaRPr lang="en-IN"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IN"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Availability of milk in low price</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Installation of machinery can help to increase income</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Growing demand for milk and milk products</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rPr>
                <a:t>Employment generation</a:t>
              </a:r>
              <a:endParaRPr lang="en-US" sz="1600" dirty="0">
                <a:solidFill>
                  <a:schemeClr val="tx1"/>
                </a:solidFill>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19" name="Oval 18"/>
            <p:cNvSpPr/>
            <p:nvPr/>
          </p:nvSpPr>
          <p:spPr>
            <a:xfrm>
              <a:off x="6163310" y="2250271"/>
              <a:ext cx="1482090" cy="1418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Gill Sans MT" panose="020B0502020104020203" pitchFamily="34" charset="0"/>
                </a:rPr>
                <a:t>W</a:t>
              </a:r>
              <a:endParaRPr lang="en-US" sz="8000" dirty="0">
                <a:latin typeface="Gill Sans MT" panose="020B0502020104020203" pitchFamily="34" charset="0"/>
              </a:endParaRPr>
            </a:p>
          </p:txBody>
        </p:sp>
        <p:sp>
          <p:nvSpPr>
            <p:cNvPr id="20" name="Oval 19"/>
            <p:cNvSpPr/>
            <p:nvPr/>
          </p:nvSpPr>
          <p:spPr>
            <a:xfrm>
              <a:off x="4749165" y="2250271"/>
              <a:ext cx="1482090" cy="14181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Gill Sans MT" panose="020B0502020104020203" pitchFamily="34" charset="0"/>
                </a:rPr>
                <a:t>S</a:t>
              </a:r>
              <a:endParaRPr lang="en-US" sz="8000" dirty="0">
                <a:latin typeface="Gill Sans MT" panose="020B0502020104020203" pitchFamily="34" charset="0"/>
              </a:endParaRPr>
            </a:p>
          </p:txBody>
        </p:sp>
        <p:sp>
          <p:nvSpPr>
            <p:cNvPr id="21" name="Oval 20"/>
            <p:cNvSpPr/>
            <p:nvPr/>
          </p:nvSpPr>
          <p:spPr>
            <a:xfrm>
              <a:off x="4767264" y="3530431"/>
              <a:ext cx="1482090" cy="14181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Gill Sans MT" panose="020B0502020104020203" pitchFamily="34" charset="0"/>
                </a:rPr>
                <a:t>C</a:t>
              </a:r>
              <a:endParaRPr lang="en-US" sz="8000" dirty="0">
                <a:latin typeface="Gill Sans MT" panose="020B0502020104020203" pitchFamily="34" charset="0"/>
              </a:endParaRPr>
            </a:p>
          </p:txBody>
        </p:sp>
        <p:sp>
          <p:nvSpPr>
            <p:cNvPr id="22" name="Oval 21"/>
            <p:cNvSpPr/>
            <p:nvPr/>
          </p:nvSpPr>
          <p:spPr>
            <a:xfrm>
              <a:off x="6127112" y="3530431"/>
              <a:ext cx="1482090" cy="14181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Gill Sans MT" panose="020B0502020104020203" pitchFamily="34" charset="0"/>
                </a:rPr>
                <a:t>O</a:t>
              </a:r>
              <a:endParaRPr lang="en-US" sz="8000" dirty="0">
                <a:latin typeface="Gill Sans MT" panose="020B0502020104020203"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tanding in a field&#10;&#10;Description automatically generated with medium confidence"/>
          <p:cNvPicPr>
            <a:picLocks noChangeAspect="1"/>
          </p:cNvPicPr>
          <p:nvPr/>
        </p:nvPicPr>
        <p:blipFill rotWithShape="1">
          <a:blip r:embed="rId1">
            <a:extLst>
              <a:ext uri="{28A0092B-C50C-407E-A947-70E740481C1C}">
                <a14:useLocalDpi xmlns:a14="http://schemas.microsoft.com/office/drawing/2010/main" val="0"/>
              </a:ext>
            </a:extLst>
          </a:blip>
          <a:srcRect l="13818" t="6898" b="2193"/>
          <a:stretch>
            <a:fillRect/>
          </a:stretch>
        </p:blipFill>
        <p:spPr>
          <a:xfrm>
            <a:off x="3523488" y="10"/>
            <a:ext cx="8668512" cy="6857990"/>
          </a:xfrm>
          <a:prstGeom prst="rect">
            <a:avLst/>
          </a:prstGeom>
        </p:spPr>
      </p:pic>
      <p:sp>
        <p:nvSpPr>
          <p:cNvPr id="14" name="Rectangle 13"/>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03632" y="2369439"/>
            <a:ext cx="4501341" cy="1690358"/>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defRPr/>
            </a:pPr>
            <a:r>
              <a:rPr lang="en-US" sz="4800" b="1" cap="none" spc="0" dirty="0">
                <a:ln w="22225">
                  <a:solidFill>
                    <a:schemeClr val="accent2"/>
                  </a:solidFill>
                  <a:prstDash val="solid"/>
                </a:ln>
                <a:effectLst/>
                <a:latin typeface="+mj-lt"/>
                <a:ea typeface="+mj-ea"/>
                <a:cs typeface="+mj-cs"/>
              </a:rPr>
              <a:t>Agronomical</a:t>
            </a:r>
            <a:endParaRPr lang="en-US" sz="4800" b="1" cap="none" spc="0" dirty="0">
              <a:ln w="22225">
                <a:solidFill>
                  <a:schemeClr val="accent2"/>
                </a:solidFill>
                <a:prstDash val="solid"/>
              </a:ln>
              <a:effectLst/>
              <a:latin typeface="+mj-lt"/>
              <a:ea typeface="+mj-ea"/>
              <a:cs typeface="+mj-cs"/>
            </a:endParaRPr>
          </a:p>
          <a:p>
            <a:pPr marL="0" marR="0" lvl="0" indent="0" fontAlgn="auto">
              <a:lnSpc>
                <a:spcPct val="90000"/>
              </a:lnSpc>
              <a:spcBef>
                <a:spcPct val="0"/>
              </a:spcBef>
              <a:spcAft>
                <a:spcPts val="600"/>
              </a:spcAft>
              <a:buClrTx/>
              <a:buSzTx/>
              <a:defRPr/>
            </a:pPr>
            <a:r>
              <a:rPr lang="en-US" sz="5400" b="1" cap="none" spc="0" dirty="0">
                <a:ln w="6600">
                  <a:solidFill>
                    <a:schemeClr val="accent2">
                      <a:lumMod val="75000"/>
                    </a:schemeClr>
                  </a:solidFill>
                  <a:prstDash val="solid"/>
                </a:ln>
                <a:solidFill>
                  <a:schemeClr val="accent2">
                    <a:lumMod val="40000"/>
                    <a:lumOff val="60000"/>
                  </a:schemeClr>
                </a:solidFill>
                <a:effectLst>
                  <a:outerShdw dist="38100" dir="2700000" algn="tl" rotWithShape="0">
                    <a:schemeClr val="accent2"/>
                  </a:outerShdw>
                </a:effectLst>
              </a:rPr>
              <a:t>INTERVENTION</a:t>
            </a:r>
            <a:endParaRPr lang="en-US" sz="5400" b="1" cap="none" spc="0" dirty="0">
              <a:ln w="22225">
                <a:solidFill>
                  <a:schemeClr val="accent2"/>
                </a:solidFill>
                <a:prstDash val="solid"/>
              </a:ln>
              <a:effectLst/>
              <a:latin typeface="+mj-lt"/>
              <a:ea typeface="+mj-ea"/>
              <a:cs typeface="+mj-cs"/>
            </a:endParaRPr>
          </a:p>
        </p:txBody>
      </p:sp>
      <p:sp>
        <p:nvSpPr>
          <p:cNvPr id="16" name="Rectangle 15"/>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185" y="2146935"/>
            <a:ext cx="10247630" cy="2564130"/>
          </a:xfrm>
        </p:spPr>
        <p:txBody>
          <a:bodyPr>
            <a:noAutofit/>
          </a:bodyPr>
          <a:lstStyle/>
          <a:p>
            <a:pPr algn="ctr"/>
            <a:r>
              <a:rPr lang="en-IN" altLang="en-US" sz="9600" dirty="0">
                <a:highlight>
                  <a:srgbClr val="00FF00"/>
                </a:highlight>
              </a:rPr>
              <a:t>THANK YOU</a:t>
            </a:r>
            <a:endParaRPr lang="en-IN" altLang="en-US" sz="9600" dirty="0">
              <a:highlight>
                <a:srgbClr val="00FF00"/>
              </a:highlight>
            </a:endParaRPr>
          </a:p>
        </p:txBody>
      </p:sp>
      <p:sp>
        <p:nvSpPr>
          <p:cNvPr id="3" name="Rectangle 2"/>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 name="Group 4"/>
          <p:cNvGrpSpPr/>
          <p:nvPr/>
        </p:nvGrpSpPr>
        <p:grpSpPr>
          <a:xfrm>
            <a:off x="666547" y="1060938"/>
            <a:ext cx="10858500" cy="1663948"/>
            <a:chOff x="692126" y="2624758"/>
            <a:chExt cx="10214648" cy="1663948"/>
          </a:xfrm>
        </p:grpSpPr>
        <p:sp>
          <p:nvSpPr>
            <p:cNvPr id="6" name="Rounded Rectangle 8"/>
            <p:cNvSpPr/>
            <p:nvPr/>
          </p:nvSpPr>
          <p:spPr>
            <a:xfrm>
              <a:off x="1949300" y="2965267"/>
              <a:ext cx="8957474" cy="1323439"/>
            </a:xfrm>
            <a:prstGeom prst="roundRect">
              <a:avLst>
                <a:gd name="adj" fmla="val 0"/>
              </a:avLst>
            </a:prstGeom>
            <a:solidFill>
              <a:schemeClr val="accent1">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342900" marR="0" lvl="0" indent="-342900" algn="just" defTabSz="6858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2000" b="0" i="0" u="none" strike="noStrike" kern="1200" cap="none" spc="0" normalizeH="0" baseline="0" noProof="0" dirty="0">
                <a:ln>
                  <a:noFill/>
                </a:ln>
                <a:solidFill>
                  <a:schemeClr val="tx1"/>
                </a:solidFill>
                <a:effectLst/>
                <a:uLnTx/>
                <a:uFillTx/>
                <a:latin typeface="Gill Sans MT" panose="020B0502020104020203" pitchFamily="34" charset="0"/>
              </a:endParaRPr>
            </a:p>
            <a:p>
              <a:pPr marL="285750" indent="-285750" rtl="0">
                <a:spcBef>
                  <a:spcPts val="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To study the existing cropping system, constraints and possible recommendations.</a:t>
              </a:r>
              <a:endParaRPr lang="en-US" sz="2000" dirty="0">
                <a:latin typeface="Gill Sans MT" panose="020B0502020104020203" pitchFamily="34" charset="0"/>
              </a:endParaRPr>
            </a:p>
            <a:p>
              <a:pPr marL="285750" indent="-285750" rtl="0">
                <a:spcBef>
                  <a:spcPts val="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To analyze the production practices of existing major field crops and technological gaps.</a:t>
              </a:r>
              <a:endParaRPr lang="en-US" sz="2000" dirty="0">
                <a:latin typeface="Gill Sans MT" panose="020B0502020104020203" pitchFamily="34" charset="0"/>
              </a:endParaRPr>
            </a:p>
            <a:p>
              <a:pPr marL="285750" indent="-285750" rtl="0">
                <a:spcBef>
                  <a:spcPts val="0"/>
                </a:spcBef>
                <a:spcAft>
                  <a:spcPts val="0"/>
                </a:spcAft>
                <a:buFont typeface="Arial" panose="020B0604020202020204" pitchFamily="34" charset="0"/>
                <a:buChar char="•"/>
              </a:pPr>
              <a:r>
                <a:rPr lang="en-US" sz="2000" b="0" i="0" u="none" strike="noStrike" dirty="0">
                  <a:solidFill>
                    <a:srgbClr val="000000"/>
                  </a:solidFill>
                  <a:effectLst/>
                  <a:latin typeface="Gill Sans MT" panose="020B0502020104020203" pitchFamily="34" charset="0"/>
                </a:rPr>
                <a:t>To assess the weed infestation and their management.</a:t>
              </a:r>
              <a:endParaRPr lang="en-US" sz="2000" b="0" dirty="0">
                <a:effectLst/>
                <a:latin typeface="Gill Sans MT" panose="020B0502020104020203" pitchFamily="34" charset="0"/>
              </a:endParaRPr>
            </a:p>
          </p:txBody>
        </p:sp>
        <p:sp>
          <p:nvSpPr>
            <p:cNvPr id="7" name="Rounded Rectangle 11"/>
            <p:cNvSpPr/>
            <p:nvPr/>
          </p:nvSpPr>
          <p:spPr>
            <a:xfrm>
              <a:off x="692126" y="2624758"/>
              <a:ext cx="3772964" cy="646986"/>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en-US" sz="3200" dirty="0">
                  <a:latin typeface="Gill Sans MT" panose="020B0502020104020203" pitchFamily="34" charset="77"/>
                </a:rPr>
                <a:t>Learning objectives</a:t>
              </a:r>
              <a:endParaRPr lang="en-US" sz="3200" dirty="0">
                <a:latin typeface="Gill Sans MT" panose="020B0502020104020203" pitchFamily="34" charset="77"/>
              </a:endParaRPr>
            </a:p>
          </p:txBody>
        </p:sp>
      </p:grpSp>
      <p:sp>
        <p:nvSpPr>
          <p:cNvPr id="8" name="Rectangle: Rounded Corners 7"/>
          <p:cNvSpPr/>
          <p:nvPr/>
        </p:nvSpPr>
        <p:spPr>
          <a:xfrm>
            <a:off x="666547" y="3896096"/>
            <a:ext cx="10858500" cy="2315528"/>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just" defTabSz="685800" rtl="0" eaLnBrk="1" fontAlgn="auto" latinLnBrk="0" hangingPunct="1">
              <a:lnSpc>
                <a:spcPct val="100000"/>
              </a:lnSpc>
              <a:spcBef>
                <a:spcPts val="0"/>
              </a:spcBef>
              <a:spcAft>
                <a:spcPts val="600"/>
              </a:spcAft>
              <a:buClrTx/>
              <a:buSzTx/>
              <a:defRPr/>
            </a:pPr>
            <a:r>
              <a:rPr kumimoji="0" lang="en-US" sz="2000" i="0" u="none" strike="noStrike" kern="1200" cap="none" spc="0" normalizeH="0" baseline="0" noProof="0" dirty="0">
                <a:ln>
                  <a:noFill/>
                </a:ln>
                <a:solidFill>
                  <a:schemeClr val="tx1"/>
                </a:solidFill>
                <a:effectLst/>
                <a:uLnTx/>
                <a:uFillTx/>
                <a:latin typeface="Gill Sans MT" panose="020B0502020104020203" pitchFamily="34" charset="0"/>
              </a:rPr>
              <a:t>Broadcasting</a:t>
            </a:r>
            <a:r>
              <a:rPr lang="en-US" sz="2000" dirty="0">
                <a:solidFill>
                  <a:schemeClr val="tx1"/>
                </a:solidFill>
                <a:latin typeface="Gill Sans MT" panose="020B0502020104020203" pitchFamily="34" charset="0"/>
              </a:rPr>
              <a:t> is the traditional method of sowing seeds by randomly scattering them on the line while walking.  It was asked to replace it by line sowing which means sowing of the seeds in a fixed geometric pattern along vertical and horizontal.</a:t>
            </a:r>
            <a:endParaRPr lang="en-US" sz="2000" dirty="0">
              <a:solidFill>
                <a:schemeClr val="tx1"/>
              </a:solidFill>
              <a:latin typeface="Gill Sans MT" panose="020B0502020104020203" pitchFamily="34" charset="0"/>
            </a:endParaRPr>
          </a:p>
          <a:p>
            <a:pPr marL="342900" marR="0" lvl="0" indent="-342900" algn="just" defTabSz="685800" rtl="0" eaLnBrk="1" fontAlgn="auto" latinLnBrk="0" hangingPunct="1">
              <a:lnSpc>
                <a:spcPct val="100000"/>
              </a:lnSpc>
              <a:spcBef>
                <a:spcPts val="0"/>
              </a:spcBef>
              <a:spcAft>
                <a:spcPts val="600"/>
              </a:spcAft>
              <a:buClrTx/>
              <a:buSzTx/>
              <a:buFont typeface="Wingdings" panose="05000000000000000000" pitchFamily="2" charset="2"/>
              <a:buChar char="Ø"/>
              <a:defRPr/>
            </a:pPr>
            <a:r>
              <a:rPr lang="en-US" sz="2000" dirty="0">
                <a:solidFill>
                  <a:schemeClr val="tx1"/>
                </a:solidFill>
                <a:latin typeface="Gill Sans MT" panose="020B0502020104020203" pitchFamily="34" charset="0"/>
              </a:rPr>
              <a:t>While broadcasting may lead to over-crowding of crops thus diminishing growth, line sowing circumvents that by providing sufficient space for plant growth</a:t>
            </a:r>
            <a:endParaRPr lang="en-US" sz="2000" dirty="0">
              <a:solidFill>
                <a:schemeClr val="tx1"/>
              </a:solidFill>
              <a:latin typeface="Gill Sans MT" panose="020B0502020104020203" pitchFamily="34" charset="0"/>
            </a:endParaRPr>
          </a:p>
          <a:p>
            <a:pPr marL="342900" marR="0" lvl="0" indent="-342900" algn="just" defTabSz="685800" rtl="0" eaLnBrk="1" fontAlgn="auto" latinLnBrk="0" hangingPunct="1">
              <a:lnSpc>
                <a:spcPct val="100000"/>
              </a:lnSpc>
              <a:spcBef>
                <a:spcPts val="0"/>
              </a:spcBef>
              <a:spcAft>
                <a:spcPts val="600"/>
              </a:spcAft>
              <a:buClrTx/>
              <a:buSzTx/>
              <a:buFont typeface="Wingdings" panose="05000000000000000000" pitchFamily="2" charset="2"/>
              <a:buChar char="Ø"/>
              <a:defRPr/>
            </a:pPr>
            <a:r>
              <a:rPr lang="en-US" sz="2000" b="1" dirty="0">
                <a:solidFill>
                  <a:schemeClr val="tx1"/>
                </a:solidFill>
                <a:latin typeface="Gill Sans MT" panose="020B0502020104020203" pitchFamily="34" charset="0"/>
              </a:rPr>
              <a:t>Weed management</a:t>
            </a:r>
            <a:r>
              <a:rPr lang="en-US" sz="2000" dirty="0">
                <a:solidFill>
                  <a:schemeClr val="tx1"/>
                </a:solidFill>
                <a:latin typeface="Gill Sans MT" panose="020B0502020104020203" pitchFamily="34" charset="0"/>
              </a:rPr>
              <a:t> can also be done more efficiently in line sowing</a:t>
            </a:r>
            <a:endParaRPr lang="en-US" sz="2000" dirty="0">
              <a:solidFill>
                <a:schemeClr val="tx1"/>
              </a:solidFill>
              <a:latin typeface="Gill Sans MT" panose="020B0502020104020203" pitchFamily="34" charset="0"/>
            </a:endParaRPr>
          </a:p>
        </p:txBody>
      </p:sp>
      <p:sp>
        <p:nvSpPr>
          <p:cNvPr id="9" name="TextBox 8"/>
          <p:cNvSpPr txBox="1"/>
          <p:nvPr/>
        </p:nvSpPr>
        <p:spPr>
          <a:xfrm>
            <a:off x="666547" y="3311321"/>
            <a:ext cx="10407162" cy="584775"/>
          </a:xfrm>
          <a:prstGeom prst="rect">
            <a:avLst/>
          </a:prstGeom>
          <a:noFill/>
        </p:spPr>
        <p:txBody>
          <a:bodyPr wrap="square" rtlCol="0">
            <a:spAutoFit/>
          </a:bodyPr>
          <a:lstStyle/>
          <a:p>
            <a:r>
              <a:rPr lang="en-US" sz="3200" b="1" dirty="0">
                <a:solidFill>
                  <a:schemeClr val="accent2">
                    <a:lumMod val="75000"/>
                  </a:schemeClr>
                </a:solidFill>
                <a:latin typeface="Gill Sans MT" panose="020B0502020104020203" pitchFamily="34" charset="0"/>
              </a:rPr>
              <a:t>Recommendations of Line sowing over broadcasting</a:t>
            </a:r>
            <a:endParaRPr lang="en-US" sz="3200" b="1" dirty="0">
              <a:solidFill>
                <a:schemeClr val="accent2">
                  <a:lumMod val="75000"/>
                </a:schemeClr>
              </a:solidFill>
              <a:latin typeface="Gill Sans MT" panose="020B05020201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2251563" y="419675"/>
            <a:ext cx="768887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Weed management</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pSp>
        <p:nvGrpSpPr>
          <p:cNvPr id="5" name="Group 4"/>
          <p:cNvGrpSpPr/>
          <p:nvPr/>
        </p:nvGrpSpPr>
        <p:grpSpPr>
          <a:xfrm>
            <a:off x="4748375" y="1309111"/>
            <a:ext cx="7011337" cy="1556347"/>
            <a:chOff x="1461948" y="2562766"/>
            <a:chExt cx="6355122" cy="1556347"/>
          </a:xfrm>
        </p:grpSpPr>
        <p:sp>
          <p:nvSpPr>
            <p:cNvPr id="6" name="Rounded Rectangle 8"/>
            <p:cNvSpPr/>
            <p:nvPr/>
          </p:nvSpPr>
          <p:spPr>
            <a:xfrm>
              <a:off x="1898487" y="2918784"/>
              <a:ext cx="5918583" cy="1200329"/>
            </a:xfrm>
            <a:prstGeom prst="roundRect">
              <a:avLst>
                <a:gd name="adj" fmla="val 0"/>
              </a:avLst>
            </a:prstGeom>
            <a:solidFill>
              <a:schemeClr val="accent1">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R="0" lvl="0" algn="just" defTabSz="685800" rtl="0" eaLnBrk="1" fontAlgn="auto" latinLnBrk="0" hangingPunct="1">
                <a:lnSpc>
                  <a:spcPct val="100000"/>
                </a:lnSpc>
                <a:spcBef>
                  <a:spcPts val="0"/>
                </a:spcBef>
                <a:spcAft>
                  <a:spcPts val="0"/>
                </a:spcAft>
                <a:buClrTx/>
                <a:buSzTx/>
                <a:defRPr/>
              </a:pPr>
              <a:endParaRPr lang="en-US" dirty="0">
                <a:solidFill>
                  <a:prstClr val="black"/>
                </a:solidFill>
                <a:latin typeface="Gill Sans MT" panose="020B0502020104020203" pitchFamily="34" charset="0"/>
              </a:endParaRPr>
            </a:p>
            <a:p>
              <a:pPr marR="0" lvl="0" algn="just" defTabSz="685800" rtl="0" eaLnBrk="1" fontAlgn="auto" latinLnBrk="0" hangingPunct="1">
                <a:lnSpc>
                  <a:spcPct val="100000"/>
                </a:lnSpc>
                <a:spcBef>
                  <a:spcPts val="0"/>
                </a:spcBef>
                <a:spcAft>
                  <a:spcPts val="0"/>
                </a:spcAft>
                <a:buClrTx/>
                <a:buSzTx/>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Weeds are the unwanted and unde</a:t>
              </a:r>
              <a:r>
                <a:rPr lang="en-US" dirty="0" err="1">
                  <a:solidFill>
                    <a:prstClr val="black"/>
                  </a:solidFill>
                  <a:latin typeface="Gill Sans MT" panose="020B0502020104020203" pitchFamily="34" charset="0"/>
                </a:rPr>
                <a:t>sirable</a:t>
              </a:r>
              <a:r>
                <a:rPr lang="en-US" dirty="0">
                  <a:solidFill>
                    <a:prstClr val="black"/>
                  </a:solidFill>
                  <a:latin typeface="Gill Sans MT" panose="020B0502020104020203" pitchFamily="34" charset="0"/>
                </a:rPr>
                <a:t> plants that grows up with the wanted plants and compete with them for land, water and other resources and adversely affect their production.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ounded Rectangle 11"/>
            <p:cNvSpPr/>
            <p:nvPr/>
          </p:nvSpPr>
          <p:spPr>
            <a:xfrm>
              <a:off x="1461948" y="2562766"/>
              <a:ext cx="2973257" cy="646986"/>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rPr>
                <a:t>Introduction</a:t>
              </a:r>
              <a:endParaRPr kumimoji="0" lang="en-US" sz="32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endParaRPr>
            </a:p>
          </p:txBody>
        </p:sp>
      </p:gr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2316" y="1988262"/>
            <a:ext cx="4416714" cy="28046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p:cNvSpPr/>
          <p:nvPr/>
        </p:nvSpPr>
        <p:spPr>
          <a:xfrm>
            <a:off x="4748375" y="3854524"/>
            <a:ext cx="7108052" cy="2196346"/>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Weeds compete with crops for water, soil, nutrients, light, and space, and thus reduce the crop yields</a:t>
            </a:r>
            <a:endParaRPr lang="en-US" sz="1800" b="0" i="0" u="none" strike="noStrike" dirty="0">
              <a:solidFill>
                <a:srgbClr val="000000"/>
              </a:solidFill>
              <a:effectLst/>
              <a:latin typeface="Gill Sans MT" panose="020B0502020104020203" pitchFamily="34" charset="0"/>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dirty="0">
                <a:solidFill>
                  <a:srgbClr val="000000"/>
                </a:solidFill>
                <a:latin typeface="Gill Sans MT" panose="020B0502020104020203" pitchFamily="34" charset="0"/>
              </a:rPr>
              <a:t>A</a:t>
            </a:r>
            <a:r>
              <a:rPr lang="en-US" sz="1800" b="0" i="0" u="none" strike="noStrike" dirty="0">
                <a:solidFill>
                  <a:srgbClr val="000000"/>
                </a:solidFill>
                <a:effectLst/>
                <a:latin typeface="Gill Sans MT" panose="020B0502020104020203" pitchFamily="34" charset="0"/>
              </a:rPr>
              <a:t>ct as alternate hosts of some of the pests and diseases</a:t>
            </a:r>
            <a:endParaRPr lang="en-US" sz="2000" dirty="0">
              <a:latin typeface="Gill Sans MT" panose="020B0502020104020203" pitchFamily="34" charset="0"/>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sz="1800" b="0" i="0" u="none" strike="noStrike" dirty="0">
                <a:solidFill>
                  <a:srgbClr val="000000"/>
                </a:solidFill>
                <a:effectLst/>
                <a:latin typeface="Gill Sans MT" panose="020B0502020104020203" pitchFamily="34" charset="0"/>
              </a:rPr>
              <a:t>Some weeds release poisonous substances into the soil that may be harmful to the crop plants, human beings and livestock</a:t>
            </a:r>
            <a:endParaRPr lang="en-US" dirty="0">
              <a:solidFill>
                <a:srgbClr val="000000"/>
              </a:solidFill>
              <a:latin typeface="Gill Sans MT" panose="020B0502020104020203" pitchFamily="34" charset="0"/>
            </a:endParaRPr>
          </a:p>
          <a:p>
            <a:pPr marL="342900" marR="0" lvl="0" indent="-342900" algn="just" defTabSz="685800" rtl="0" eaLnBrk="1" fontAlgn="auto" latinLnBrk="0" hangingPunct="1">
              <a:lnSpc>
                <a:spcPct val="100000"/>
              </a:lnSpc>
              <a:spcBef>
                <a:spcPts val="0"/>
              </a:spcBef>
              <a:spcAft>
                <a:spcPts val="600"/>
              </a:spcAft>
              <a:buClrTx/>
              <a:buSzTx/>
              <a:buFont typeface="Arial" panose="020B0604020202020204" pitchFamily="34" charset="0"/>
              <a:buChar char="•"/>
              <a:defRPr/>
            </a:pPr>
            <a:r>
              <a:rPr lang="en-US" dirty="0">
                <a:solidFill>
                  <a:srgbClr val="000000"/>
                </a:solidFill>
                <a:latin typeface="Gill Sans MT" panose="020B0502020104020203" pitchFamily="34" charset="0"/>
              </a:rPr>
              <a:t>R</a:t>
            </a:r>
            <a:r>
              <a:rPr lang="en-US" sz="1800" b="0" i="0" u="none" strike="noStrike" dirty="0">
                <a:solidFill>
                  <a:srgbClr val="000000"/>
                </a:solidFill>
                <a:effectLst/>
                <a:latin typeface="Gill Sans MT" panose="020B0502020104020203" pitchFamily="34" charset="0"/>
              </a:rPr>
              <a:t>educe yield and also interfere with agricultural operations</a:t>
            </a:r>
            <a:endParaRPr lang="en-US" sz="2000" b="0" dirty="0">
              <a:effectLst/>
              <a:latin typeface="Gill Sans MT" panose="020B0502020104020203" pitchFamily="34" charset="0"/>
            </a:endParaRPr>
          </a:p>
        </p:txBody>
      </p:sp>
      <p:sp>
        <p:nvSpPr>
          <p:cNvPr id="11" name="TextBox 10"/>
          <p:cNvSpPr txBox="1"/>
          <p:nvPr/>
        </p:nvSpPr>
        <p:spPr>
          <a:xfrm>
            <a:off x="4748375" y="3271410"/>
            <a:ext cx="24525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ED7D31">
                    <a:lumMod val="75000"/>
                  </a:srgbClr>
                </a:solidFill>
                <a:effectLst/>
                <a:uLnTx/>
                <a:uFillTx/>
                <a:latin typeface="Gill Sans MT" panose="020B0502020104020203" pitchFamily="34" charset="0"/>
              </a:rPr>
              <a:t>Importance</a:t>
            </a:r>
            <a:endParaRPr kumimoji="0" lang="en-US" sz="3200" b="1" i="0" u="none" strike="noStrike" kern="1200" cap="none" spc="0" normalizeH="0" baseline="0" noProof="0" dirty="0">
              <a:ln>
                <a:noFill/>
              </a:ln>
              <a:solidFill>
                <a:srgbClr val="ED7D31">
                  <a:lumMod val="75000"/>
                </a:srgbClr>
              </a:solidFill>
              <a:effectLst/>
              <a:uLnTx/>
              <a:uFillTx/>
              <a:latin typeface="Gill Sans MT" panose="020B0502020104020203" pitchFamily="34" charset="0"/>
            </a:endParaRPr>
          </a:p>
        </p:txBody>
      </p:sp>
      <p:sp>
        <p:nvSpPr>
          <p:cNvPr id="8" name="TextBox 7"/>
          <p:cNvSpPr txBox="1"/>
          <p:nvPr/>
        </p:nvSpPr>
        <p:spPr>
          <a:xfrm>
            <a:off x="992428" y="4792941"/>
            <a:ext cx="2763520" cy="646331"/>
          </a:xfrm>
          <a:prstGeom prst="rect">
            <a:avLst/>
          </a:prstGeom>
          <a:noFill/>
        </p:spPr>
        <p:txBody>
          <a:bodyPr wrap="square" rtlCol="0">
            <a:spAutoFit/>
          </a:bodyPr>
          <a:lstStyle/>
          <a:p>
            <a:pPr algn="ctr"/>
            <a:r>
              <a:rPr lang="en-US" b="1" dirty="0">
                <a:solidFill>
                  <a:schemeClr val="accent6">
                    <a:lumMod val="75000"/>
                  </a:schemeClr>
                </a:solidFill>
                <a:latin typeface="Gill Sans MT" panose="020B0502020104020203" pitchFamily="34" charset="0"/>
              </a:rPr>
              <a:t>Hand weeding done by us in farmer’s field</a:t>
            </a:r>
            <a:endParaRPr lang="en-US" b="1" dirty="0">
              <a:solidFill>
                <a:schemeClr val="accent6">
                  <a:lumMod val="75000"/>
                </a:schemeClr>
              </a:solidFill>
              <a:latin typeface="Gill Sans MT" panose="020B05020201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no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9565" y="28472"/>
            <a:ext cx="3908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Rural Agricultural Work Experience (2022-23)</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1435711" y="227413"/>
            <a:ext cx="932057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rPr>
              <a:t>A Critical period of Weed competition</a:t>
            </a:r>
            <a:endParaRPr kumimoji="0" lang="en-US" sz="4000" b="1" i="0" u="none" strike="noStrike" kern="1200" cap="none" spc="0" normalizeH="0" baseline="0" noProof="0" dirty="0">
              <a:ln>
                <a:noFill/>
              </a:ln>
              <a:solidFill>
                <a:srgbClr val="FF0000"/>
              </a:solidFill>
              <a:effectLst/>
              <a:uLnTx/>
              <a:uFillTx/>
              <a:latin typeface="Amasis MT Pro" panose="02040504050005020304" pitchFamily="18" charset="0"/>
              <a:ea typeface="+mn-ea"/>
              <a:cs typeface="+mn-cs"/>
            </a:endParaRPr>
          </a:p>
        </p:txBody>
      </p:sp>
      <p:grpSp>
        <p:nvGrpSpPr>
          <p:cNvPr id="5" name="Group 4"/>
          <p:cNvGrpSpPr/>
          <p:nvPr/>
        </p:nvGrpSpPr>
        <p:grpSpPr>
          <a:xfrm>
            <a:off x="502920" y="1168229"/>
            <a:ext cx="10842625" cy="1623817"/>
            <a:chOff x="-34429" y="2535263"/>
            <a:chExt cx="9866965" cy="1731505"/>
          </a:xfrm>
        </p:grpSpPr>
        <p:sp>
          <p:nvSpPr>
            <p:cNvPr id="6" name="Rounded Rectangle 8"/>
            <p:cNvSpPr/>
            <p:nvPr/>
          </p:nvSpPr>
          <p:spPr>
            <a:xfrm>
              <a:off x="1096562" y="2942370"/>
              <a:ext cx="8735974" cy="1324398"/>
            </a:xfrm>
            <a:prstGeom prst="roundRect">
              <a:avLst>
                <a:gd name="adj" fmla="val 6317"/>
              </a:avLst>
            </a:prstGeom>
            <a:solidFill>
              <a:schemeClr val="accent5">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just" defTabSz="6858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ndParaRPr>
            </a:p>
            <a:p>
              <a:pPr marL="0" marR="0" lvl="0" indent="0" algn="just" defTabSz="685800" rtl="0" eaLnBrk="1" fontAlgn="auto" latinLnBrk="0" hangingPunct="1">
                <a:lnSpc>
                  <a:spcPct val="100000"/>
                </a:lnSpc>
                <a:spcBef>
                  <a:spcPts val="0"/>
                </a:spcBef>
                <a:spcAft>
                  <a:spcPts val="0"/>
                </a:spcAft>
                <a:buClrTx/>
                <a:buSzTx/>
                <a:buFontTx/>
                <a:buNone/>
                <a:defRPr/>
              </a:pPr>
              <a:r>
                <a:rPr lang="en-US" dirty="0">
                  <a:solidFill>
                    <a:srgbClr val="000000"/>
                  </a:solidFill>
                  <a:latin typeface="Gill Sans MT" panose="020B0502020104020203" pitchFamily="34" charset="0"/>
                </a:rPr>
                <a:t>S</a:t>
              </a:r>
              <a:r>
                <a:rPr lang="en-US" sz="1800" b="0" i="0" u="none" strike="noStrike" dirty="0">
                  <a:solidFill>
                    <a:srgbClr val="000000"/>
                  </a:solidFill>
                  <a:effectLst/>
                  <a:latin typeface="Gill Sans MT" panose="020B0502020104020203" pitchFamily="34" charset="0"/>
                </a:rPr>
                <a:t>hortest time of crop growth when weeding result in higher economic returns.</a:t>
              </a:r>
              <a:endParaRPr lang="en-US" sz="1800" b="0" i="0" u="none" strike="noStrike" dirty="0">
                <a:solidFill>
                  <a:srgbClr val="000000"/>
                </a:solidFill>
                <a:effectLst/>
                <a:latin typeface="Gill Sans MT" panose="020B0502020104020203" pitchFamily="34" charset="0"/>
              </a:endParaRPr>
            </a:p>
            <a:p>
              <a:pPr marL="0" marR="0" lvl="0" indent="0" algn="just" defTabSz="685800" rtl="0" eaLnBrk="1" fontAlgn="auto" latinLnBrk="0" hangingPunct="1">
                <a:lnSpc>
                  <a:spcPct val="100000"/>
                </a:lnSpc>
                <a:spcBef>
                  <a:spcPts val="0"/>
                </a:spcBef>
                <a:spcAft>
                  <a:spcPts val="0"/>
                </a:spcAft>
                <a:buClrTx/>
                <a:buSzTx/>
                <a:buFontTx/>
                <a:buNone/>
                <a:defRPr/>
              </a:pPr>
              <a:r>
                <a:rPr lang="en-US" sz="1800" b="0" i="0" u="none" strike="noStrike" dirty="0">
                  <a:solidFill>
                    <a:srgbClr val="000000"/>
                  </a:solidFill>
                  <a:effectLst/>
                  <a:latin typeface="Gill Sans MT" panose="020B0502020104020203" pitchFamily="34" charset="0"/>
                </a:rPr>
                <a:t>The crop yield level obtained by weeding during this period is similar to that obtained by full season weed free conditions.</a:t>
              </a:r>
              <a:endParaRPr kumimoji="0" lang="en-US" sz="1800" b="0" i="0" u="none" strike="noStrike" kern="1200" cap="none" spc="0" normalizeH="0" baseline="0" noProof="0" dirty="0">
                <a:ln>
                  <a:noFill/>
                </a:ln>
                <a:solidFill>
                  <a:prstClr val="white"/>
                </a:solidFill>
                <a:effectLst/>
                <a:uLnTx/>
                <a:uFillTx/>
                <a:latin typeface="Gill Sans MT" panose="020B0502020104020203" pitchFamily="34" charset="0"/>
              </a:endParaRPr>
            </a:p>
          </p:txBody>
        </p:sp>
        <p:sp>
          <p:nvSpPr>
            <p:cNvPr id="7" name="Rounded Rectangle 11"/>
            <p:cNvSpPr/>
            <p:nvPr/>
          </p:nvSpPr>
          <p:spPr>
            <a:xfrm>
              <a:off x="-34429" y="2535263"/>
              <a:ext cx="2973257" cy="613102"/>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rPr>
                <a:t>Definition</a:t>
              </a:r>
              <a:endParaRPr kumimoji="0" lang="en-US" sz="28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mn-cs"/>
              </a:endParaRPr>
            </a:p>
          </p:txBody>
        </p:sp>
      </p:grpSp>
      <p:grpSp>
        <p:nvGrpSpPr>
          <p:cNvPr id="4" name="Group 3"/>
          <p:cNvGrpSpPr/>
          <p:nvPr/>
        </p:nvGrpSpPr>
        <p:grpSpPr>
          <a:xfrm>
            <a:off x="2296792" y="2857760"/>
            <a:ext cx="7078225" cy="3884525"/>
            <a:chOff x="2296792" y="2857760"/>
            <a:chExt cx="7078225" cy="3884525"/>
          </a:xfrm>
        </p:grpSpPr>
        <p:cxnSp>
          <p:nvCxnSpPr>
            <p:cNvPr id="23" name="Straight Arrow Connector 22"/>
            <p:cNvCxnSpPr>
              <a:endCxn id="32" idx="5"/>
            </p:cNvCxnSpPr>
            <p:nvPr/>
          </p:nvCxnSpPr>
          <p:spPr>
            <a:xfrm flipH="1" flipV="1">
              <a:off x="4793905" y="3547108"/>
              <a:ext cx="486255" cy="64621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4864979" y="5172692"/>
              <a:ext cx="533131" cy="660695"/>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3947746" y="4624063"/>
              <a:ext cx="890212" cy="317463"/>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35" idx="1"/>
            </p:cNvCxnSpPr>
            <p:nvPr/>
          </p:nvCxnSpPr>
          <p:spPr>
            <a:xfrm>
              <a:off x="7149420" y="4766432"/>
              <a:ext cx="838611" cy="375321"/>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449226" y="5152492"/>
              <a:ext cx="579240" cy="765708"/>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616520" y="3504224"/>
              <a:ext cx="531335" cy="654263"/>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4"/>
            <p:cNvSpPr/>
            <p:nvPr/>
          </p:nvSpPr>
          <p:spPr>
            <a:xfrm>
              <a:off x="4799254" y="4100672"/>
              <a:ext cx="2348601" cy="1123712"/>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algn="ctr" defTabSz="6096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Factors influencing critical period of weed competition</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30" name="Oval 29"/>
            <p:cNvSpPr/>
            <p:nvPr/>
          </p:nvSpPr>
          <p:spPr>
            <a:xfrm>
              <a:off x="6463038" y="5894470"/>
              <a:ext cx="1753125" cy="75341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Weed crop density</a:t>
              </a:r>
              <a:endParaRPr lang="en-US" b="1" dirty="0">
                <a:solidFill>
                  <a:schemeClr val="tx1"/>
                </a:solidFill>
              </a:endParaRPr>
            </a:p>
          </p:txBody>
        </p:sp>
        <p:sp>
          <p:nvSpPr>
            <p:cNvPr id="31" name="Oval 30"/>
            <p:cNvSpPr/>
            <p:nvPr/>
          </p:nvSpPr>
          <p:spPr>
            <a:xfrm>
              <a:off x="2296792" y="4717431"/>
              <a:ext cx="1733907" cy="81791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Growing condition</a:t>
              </a:r>
              <a:endParaRPr lang="en-US" b="1" dirty="0">
                <a:solidFill>
                  <a:schemeClr val="tx1"/>
                </a:solidFill>
              </a:endParaRPr>
            </a:p>
          </p:txBody>
        </p:sp>
        <p:sp>
          <p:nvSpPr>
            <p:cNvPr id="32" name="Oval 31"/>
            <p:cNvSpPr/>
            <p:nvPr/>
          </p:nvSpPr>
          <p:spPr>
            <a:xfrm>
              <a:off x="3402517" y="2947163"/>
              <a:ext cx="1630112" cy="70287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Nature of crop</a:t>
              </a:r>
              <a:endParaRPr lang="en-US" b="1" dirty="0">
                <a:solidFill>
                  <a:schemeClr val="tx1"/>
                </a:solidFill>
              </a:endParaRPr>
            </a:p>
          </p:txBody>
        </p:sp>
        <p:sp>
          <p:nvSpPr>
            <p:cNvPr id="33" name="Oval 32"/>
            <p:cNvSpPr/>
            <p:nvPr/>
          </p:nvSpPr>
          <p:spPr>
            <a:xfrm>
              <a:off x="6864051" y="2857760"/>
              <a:ext cx="1565394" cy="73931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Varieties</a:t>
              </a:r>
              <a:endParaRPr lang="en-US" b="1" dirty="0">
                <a:solidFill>
                  <a:schemeClr val="tx1"/>
                </a:solidFill>
              </a:endParaRPr>
            </a:p>
          </p:txBody>
        </p:sp>
        <p:sp>
          <p:nvSpPr>
            <p:cNvPr id="34" name="Oval 33"/>
            <p:cNvSpPr/>
            <p:nvPr/>
          </p:nvSpPr>
          <p:spPr>
            <a:xfrm>
              <a:off x="3459480" y="5803006"/>
              <a:ext cx="1952442" cy="93927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Period of weed growth</a:t>
              </a:r>
              <a:endParaRPr lang="en-US" b="1" dirty="0">
                <a:solidFill>
                  <a:schemeClr val="tx1"/>
                </a:solidFill>
              </a:endParaRPr>
            </a:p>
          </p:txBody>
        </p:sp>
        <p:sp>
          <p:nvSpPr>
            <p:cNvPr id="35" name="Oval 34"/>
            <p:cNvSpPr/>
            <p:nvPr/>
          </p:nvSpPr>
          <p:spPr>
            <a:xfrm>
              <a:off x="7750062" y="5028718"/>
              <a:ext cx="1624955" cy="77185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Plant species</a:t>
              </a:r>
              <a:endParaRPr lang="en-US" b="1" dirty="0">
                <a:solidFill>
                  <a:schemeClr val="tx1"/>
                </a:solidFill>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30769</Words>
  <Application>WPS Presentation</Application>
  <PresentationFormat>Widescreen</PresentationFormat>
  <Paragraphs>1806</Paragraphs>
  <Slides>60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60</vt:i4>
      </vt:variant>
    </vt:vector>
  </HeadingPairs>
  <TitlesOfParts>
    <vt:vector size="75" baseType="lpstr">
      <vt:lpstr>Arial</vt:lpstr>
      <vt:lpstr>SimSun</vt:lpstr>
      <vt:lpstr>Wingdings</vt:lpstr>
      <vt:lpstr>Amasis MT Pro</vt:lpstr>
      <vt:lpstr>Segoe Print</vt:lpstr>
      <vt:lpstr>Gill Sans MT</vt:lpstr>
      <vt:lpstr>Times New Roman</vt:lpstr>
      <vt:lpstr>Calibri</vt:lpstr>
      <vt:lpstr>Gill Sans MT</vt:lpstr>
      <vt:lpstr>Microsoft YaHei</vt:lpstr>
      <vt:lpstr>Arial Unicode MS</vt:lpstr>
      <vt:lpstr>Calibri Light</vt:lpstr>
      <vt:lpstr>Calibri</vt:lpstr>
      <vt:lpstr>Symbol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FNU Bibhor Kumar</dc:creator>
  <cp:lastModifiedBy>Sahil Kr</cp:lastModifiedBy>
  <cp:revision>48</cp:revision>
  <dcterms:created xsi:type="dcterms:W3CDTF">2023-03-07T17:44:00Z</dcterms:created>
  <dcterms:modified xsi:type="dcterms:W3CDTF">2023-03-30T08:33:46Z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B56A9F7E62FA42FC838F0BCB045A15E9</vt:lpwstr>
  </property>
  <property fmtid="{D5CDD505-2E9C-101B-9397-08002B2CF9AE}" pid="3" name="KSOProductBuildVer">
    <vt:lpwstr>1033-11.2.0.11486</vt:lpwstr>
  </property>
</Properties>
</file>